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343" r:id="rId5"/>
    <p:sldId id="344" r:id="rId6"/>
    <p:sldId id="260" r:id="rId7"/>
    <p:sldId id="273" r:id="rId8"/>
    <p:sldId id="274" r:id="rId9"/>
    <p:sldId id="269" r:id="rId10"/>
    <p:sldId id="261" r:id="rId11"/>
    <p:sldId id="275" r:id="rId12"/>
    <p:sldId id="286" r:id="rId13"/>
    <p:sldId id="263" r:id="rId14"/>
    <p:sldId id="264" r:id="rId15"/>
    <p:sldId id="319" r:id="rId16"/>
    <p:sldId id="321" r:id="rId17"/>
    <p:sldId id="322" r:id="rId18"/>
    <p:sldId id="320" r:id="rId19"/>
    <p:sldId id="326" r:id="rId20"/>
    <p:sldId id="327" r:id="rId21"/>
    <p:sldId id="328" r:id="rId22"/>
    <p:sldId id="329" r:id="rId23"/>
    <p:sldId id="318" r:id="rId24"/>
    <p:sldId id="331" r:id="rId25"/>
    <p:sldId id="305" r:id="rId26"/>
    <p:sldId id="309" r:id="rId27"/>
    <p:sldId id="332" r:id="rId28"/>
    <p:sldId id="334" r:id="rId29"/>
    <p:sldId id="337" r:id="rId30"/>
    <p:sldId id="338" r:id="rId31"/>
    <p:sldId id="308" r:id="rId32"/>
    <p:sldId id="339" r:id="rId33"/>
    <p:sldId id="333" r:id="rId34"/>
    <p:sldId id="317" r:id="rId35"/>
    <p:sldId id="314" r:id="rId36"/>
    <p:sldId id="340" r:id="rId37"/>
    <p:sldId id="335" r:id="rId38"/>
    <p:sldId id="267" r:id="rId39"/>
    <p:sldId id="341" r:id="rId40"/>
    <p:sldId id="294" r:id="rId41"/>
    <p:sldId id="306" r:id="rId42"/>
    <p:sldId id="312" r:id="rId43"/>
    <p:sldId id="272" r:id="rId44"/>
    <p:sldId id="342" r:id="rId45"/>
    <p:sldId id="351" r:id="rId46"/>
    <p:sldId id="355" r:id="rId47"/>
    <p:sldId id="353" r:id="rId48"/>
    <p:sldId id="354" r:id="rId49"/>
    <p:sldId id="347" r:id="rId50"/>
    <p:sldId id="348" r:id="rId51"/>
    <p:sldId id="298" r:id="rId52"/>
    <p:sldId id="336" r:id="rId53"/>
    <p:sldId id="349" r:id="rId54"/>
    <p:sldId id="350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SENMAYER Emma, EDU/ECS" initials="LEE" lastIdx="1" clrIdx="0">
    <p:extLst>
      <p:ext uri="{19B8F6BF-5375-455C-9EA6-DF929625EA0E}">
        <p15:presenceInfo xmlns:p15="http://schemas.microsoft.com/office/powerpoint/2012/main" userId="S-1-5-21-2146598497-832928401-1254845835-2446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EAC9"/>
    <a:srgbClr val="2E32DB"/>
    <a:srgbClr val="BEE9DB"/>
    <a:srgbClr val="C3EDF4"/>
    <a:srgbClr val="C0D4F4"/>
    <a:srgbClr val="C0BCF3"/>
    <a:srgbClr val="FFD44A"/>
    <a:srgbClr val="5BA58C"/>
    <a:srgbClr val="484CE0"/>
    <a:srgbClr val="828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84" autoAdjust="0"/>
    <p:restoredTop sz="81606" autoAdjust="0"/>
  </p:normalViewPr>
  <p:slideViewPr>
    <p:cSldViewPr snapToGrid="0">
      <p:cViewPr varScale="1">
        <p:scale>
          <a:sx n="109" d="100"/>
          <a:sy n="109" d="100"/>
        </p:scale>
        <p:origin x="12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57454-4B39-4716-BD23-084F8293CC9C}" type="datetimeFigureOut">
              <a:rPr lang="en-GB" smtClean="0"/>
              <a:t>03/04/2022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6003F-B801-459C-89F4-FE354A3FEA0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979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fl.ch/about/equality/wp-content/uploads/2018/07/GenderMonitoring_IC_en.pdf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003F-B801-459C-89F4-FE354A3FEA06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3333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https://</a:t>
            </a:r>
            <a:r>
              <a:rPr lang="fr-CH" dirty="0" err="1"/>
              <a:t>creativecomputing.gse.harvard.edu</a:t>
            </a:r>
            <a:r>
              <a:rPr lang="fr-CH" dirty="0"/>
              <a:t>/guide/</a:t>
            </a:r>
          </a:p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003F-B801-459C-89F4-FE354A3FEA06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391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codehs.com</a:t>
            </a:r>
            <a:r>
              <a:rPr lang="en-US" dirty="0"/>
              <a:t>/course/</a:t>
            </a:r>
            <a:r>
              <a:rPr lang="en-US" dirty="0" err="1"/>
              <a:t>computingideas</a:t>
            </a:r>
            <a:r>
              <a:rPr lang="en-US" dirty="0"/>
              <a:t>/overview</a:t>
            </a:r>
          </a:p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003F-B801-459C-89F4-FE354A3FEA06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7255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codehs.com</a:t>
            </a:r>
            <a:r>
              <a:rPr lang="en-US" dirty="0"/>
              <a:t>/course/</a:t>
            </a:r>
            <a:r>
              <a:rPr lang="en-US" dirty="0" err="1"/>
              <a:t>computingideas</a:t>
            </a:r>
            <a:r>
              <a:rPr lang="en-US" dirty="0"/>
              <a:t>/overview</a:t>
            </a:r>
          </a:p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003F-B801-459C-89F4-FE354A3FEA06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103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https://</a:t>
            </a:r>
            <a:r>
              <a:rPr lang="fr-CH" dirty="0" err="1"/>
              <a:t>microbit.org</a:t>
            </a:r>
            <a:r>
              <a:rPr lang="fr-CH" dirty="0"/>
              <a:t>/</a:t>
            </a:r>
            <a:r>
              <a:rPr lang="fr-CH" dirty="0" err="1"/>
              <a:t>lessons</a:t>
            </a:r>
            <a:r>
              <a:rPr lang="fr-CH" dirty="0"/>
              <a:t>/</a:t>
            </a:r>
            <a:r>
              <a:rPr lang="fr-CH" dirty="0" err="1"/>
              <a:t>helping</a:t>
            </a:r>
            <a:r>
              <a:rPr lang="fr-CH" dirty="0"/>
              <a:t>-plants-</a:t>
            </a:r>
            <a:r>
              <a:rPr lang="fr-CH" dirty="0" err="1"/>
              <a:t>grow</a:t>
            </a:r>
            <a:r>
              <a:rPr lang="fr-CH" dirty="0"/>
              <a:t>-auto-</a:t>
            </a:r>
            <a:r>
              <a:rPr lang="fr-CH" dirty="0" err="1"/>
              <a:t>farmer</a:t>
            </a:r>
            <a:r>
              <a:rPr lang="fr-CH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003F-B801-459C-89F4-FE354A3FEA06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276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/>
              <a:t>vittascience.com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003F-B801-459C-89F4-FE354A3FEA06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7033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https://</a:t>
            </a:r>
            <a:r>
              <a:rPr lang="fr-CH" dirty="0" err="1"/>
              <a:t>www.baselland.ch</a:t>
            </a:r>
            <a:r>
              <a:rPr lang="fr-CH" dirty="0"/>
              <a:t>/</a:t>
            </a:r>
            <a:r>
              <a:rPr lang="fr-CH" dirty="0" err="1"/>
              <a:t>politik-und-behorden</a:t>
            </a:r>
            <a:r>
              <a:rPr lang="fr-CH" dirty="0"/>
              <a:t>/</a:t>
            </a:r>
            <a:r>
              <a:rPr lang="fr-CH" dirty="0" err="1"/>
              <a:t>direktionen</a:t>
            </a:r>
            <a:r>
              <a:rPr lang="fr-CH" dirty="0"/>
              <a:t>/</a:t>
            </a:r>
            <a:r>
              <a:rPr lang="fr-CH" dirty="0" err="1"/>
              <a:t>bildungs-kultur-und-sportdirektion</a:t>
            </a:r>
            <a:r>
              <a:rPr lang="fr-CH" dirty="0"/>
              <a:t>/</a:t>
            </a:r>
            <a:r>
              <a:rPr lang="fr-CH" dirty="0" err="1"/>
              <a:t>dienstleistungen-und-angebote</a:t>
            </a:r>
            <a:r>
              <a:rPr lang="fr-CH" dirty="0"/>
              <a:t>/</a:t>
            </a:r>
            <a:r>
              <a:rPr lang="fr-CH" dirty="0" err="1"/>
              <a:t>informatik-schulen-bl</a:t>
            </a:r>
            <a:r>
              <a:rPr lang="fr-CH" dirty="0"/>
              <a:t>/</a:t>
            </a:r>
            <a:r>
              <a:rPr lang="fr-CH" dirty="0" err="1"/>
              <a:t>ict-bildung</a:t>
            </a:r>
            <a:r>
              <a:rPr lang="fr-CH" dirty="0"/>
              <a:t>/</a:t>
            </a:r>
            <a:r>
              <a:rPr lang="fr-CH" dirty="0" err="1"/>
              <a:t>ict-sekundarschulen</a:t>
            </a:r>
            <a:r>
              <a:rPr lang="fr-CH" dirty="0"/>
              <a:t>/</a:t>
            </a:r>
            <a:r>
              <a:rPr lang="fr-CH" dirty="0" err="1"/>
              <a:t>unterrichtsmaterial-sekundarschulen</a:t>
            </a:r>
            <a:r>
              <a:rPr lang="fr-CH" dirty="0"/>
              <a:t>/</a:t>
            </a:r>
            <a:r>
              <a:rPr lang="fr-CH" dirty="0" err="1"/>
              <a:t>unterrichtsmodule-informatik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003F-B801-459C-89F4-FE354A3FEA06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5747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https://</a:t>
            </a:r>
            <a:r>
              <a:rPr lang="fr-CH" dirty="0" err="1"/>
              <a:t>www.lmvz.ch</a:t>
            </a:r>
            <a:r>
              <a:rPr lang="fr-CH" dirty="0"/>
              <a:t>/</a:t>
            </a:r>
            <a:r>
              <a:rPr lang="fr-CH" dirty="0" err="1"/>
              <a:t>schule</a:t>
            </a:r>
            <a:r>
              <a:rPr lang="fr-CH" dirty="0"/>
              <a:t>/</a:t>
            </a:r>
            <a:r>
              <a:rPr lang="fr-CH" dirty="0" err="1"/>
              <a:t>connected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003F-B801-459C-89F4-FE354A3FEA06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7068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https://</a:t>
            </a:r>
            <a:r>
              <a:rPr lang="fr-CH" dirty="0" err="1"/>
              <a:t>www.baselland.ch</a:t>
            </a:r>
            <a:r>
              <a:rPr lang="fr-CH" dirty="0"/>
              <a:t>/</a:t>
            </a:r>
            <a:r>
              <a:rPr lang="fr-CH" dirty="0" err="1"/>
              <a:t>politik-und-behorden</a:t>
            </a:r>
            <a:r>
              <a:rPr lang="fr-CH" dirty="0"/>
              <a:t>/</a:t>
            </a:r>
            <a:r>
              <a:rPr lang="fr-CH" dirty="0" err="1"/>
              <a:t>direktionen</a:t>
            </a:r>
            <a:r>
              <a:rPr lang="fr-CH" dirty="0"/>
              <a:t>/</a:t>
            </a:r>
            <a:r>
              <a:rPr lang="fr-CH" dirty="0" err="1"/>
              <a:t>bildungs-kultur-und-sportdirektion</a:t>
            </a:r>
            <a:r>
              <a:rPr lang="fr-CH" dirty="0"/>
              <a:t>/</a:t>
            </a:r>
            <a:r>
              <a:rPr lang="fr-CH" dirty="0" err="1"/>
              <a:t>dienstleistungen-und-angebote</a:t>
            </a:r>
            <a:r>
              <a:rPr lang="fr-CH" dirty="0"/>
              <a:t>/</a:t>
            </a:r>
            <a:r>
              <a:rPr lang="fr-CH" dirty="0" err="1"/>
              <a:t>informatik-schulen-bl</a:t>
            </a:r>
            <a:r>
              <a:rPr lang="fr-CH" dirty="0"/>
              <a:t>/</a:t>
            </a:r>
            <a:r>
              <a:rPr lang="fr-CH" dirty="0" err="1"/>
              <a:t>ict-bildung</a:t>
            </a:r>
            <a:r>
              <a:rPr lang="fr-CH" dirty="0"/>
              <a:t>/</a:t>
            </a:r>
            <a:r>
              <a:rPr lang="fr-CH" dirty="0" err="1"/>
              <a:t>ict-sekundarschulen</a:t>
            </a:r>
            <a:r>
              <a:rPr lang="fr-CH" dirty="0"/>
              <a:t>/</a:t>
            </a:r>
            <a:r>
              <a:rPr lang="fr-CH" dirty="0" err="1"/>
              <a:t>unterrichtsmaterial-sekundarschulen</a:t>
            </a:r>
            <a:r>
              <a:rPr lang="fr-CH" dirty="0"/>
              <a:t>/</a:t>
            </a:r>
            <a:r>
              <a:rPr lang="fr-CH" dirty="0" err="1"/>
              <a:t>unterrichtsmodule-informatik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003F-B801-459C-89F4-FE354A3FEA06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6239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https://fondation-</a:t>
            </a:r>
            <a:r>
              <a:rPr lang="fr-CH" dirty="0" err="1"/>
              <a:t>lamap.org</a:t>
            </a:r>
            <a:r>
              <a:rPr lang="fr-CH" dirty="0"/>
              <a:t>/projet/123-codez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003F-B801-459C-89F4-FE354A3FEA06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69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https://</a:t>
            </a:r>
            <a:r>
              <a:rPr lang="fr-CH" dirty="0" err="1"/>
              <a:t>www.editionslep.ch</a:t>
            </a:r>
            <a:r>
              <a:rPr lang="fr-CH" dirty="0"/>
              <a:t>/l-informatique-simplement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003F-B801-459C-89F4-FE354A3FEA06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1453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003F-B801-459C-89F4-FE354A3FEA06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09004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https://</a:t>
            </a:r>
            <a:r>
              <a:rPr lang="fr-CH" dirty="0" err="1"/>
              <a:t>flowlab.io</a:t>
            </a:r>
            <a:r>
              <a:rPr lang="fr-CH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003F-B801-459C-89F4-FE354A3FEA06}" type="slidenum">
              <a:rPr lang="en-GB" smtClean="0"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80961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003F-B801-459C-89F4-FE354A3FEA06}" type="slidenum">
              <a:rPr lang="en-GB" smtClean="0"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7524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003F-B801-459C-89F4-FE354A3FEA06}" type="slidenum">
              <a:rPr lang="en-GB" smtClean="0"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4540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003F-B801-459C-89F4-FE354A3FEA06}" type="slidenum">
              <a:rPr lang="en-GB" smtClean="0"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3555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https://www.epfl.ch/about/equality/wp-content/uploads/2018/07/GenderMonitoring_IC_en.pdf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003F-B801-459C-89F4-FE354A3FEA06}" type="slidenum">
              <a:rPr lang="en-GB" smtClean="0"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0122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003F-B801-459C-89F4-FE354A3FEA06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5076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003F-B801-459C-89F4-FE354A3FEA06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761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003F-B801-459C-89F4-FE354A3FEA06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7243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003F-B801-459C-89F4-FE354A3FEA06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3836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003F-B801-459C-89F4-FE354A3FEA06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5765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https://k12csframework.ca/</a:t>
            </a:r>
            <a:r>
              <a:rPr lang="fr-CH" dirty="0" err="1"/>
              <a:t>fr</a:t>
            </a:r>
            <a:r>
              <a:rPr lang="fr-CH" dirty="0"/>
              <a:t>/elaboration-dun-cadre-de-reference-pancanadien-en-enseignement-de-linformatique/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003F-B801-459C-89F4-FE354A3FEA06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7021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6003F-B801-459C-89F4-FE354A3FEA06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5639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4/3/22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18DE510-52A7-F245-B354-C5F720E4D8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63" y="6375219"/>
            <a:ext cx="948282" cy="4548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4/3/22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4/3/22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aseline="0">
                <a:latin typeface="Segoe UI Light" panose="020B0502040204020203" pitchFamily="34" charset="0"/>
              </a:defRPr>
            </a:lvl1pPr>
            <a:lvl2pPr>
              <a:defRPr sz="2000" baseline="0">
                <a:latin typeface="Segoe UI Light" panose="020B0502040204020203" pitchFamily="34" charset="0"/>
              </a:defRPr>
            </a:lvl2pPr>
            <a:lvl3pPr>
              <a:defRPr sz="1600" baseline="0">
                <a:latin typeface="Segoe UI Light" panose="020B0502040204020203" pitchFamily="34" charset="0"/>
              </a:defRPr>
            </a:lvl3pPr>
            <a:lvl4pPr>
              <a:defRPr sz="1600" baseline="0">
                <a:latin typeface="Segoe UI Light" panose="020B0502040204020203" pitchFamily="34" charset="0"/>
              </a:defRPr>
            </a:lvl4pPr>
            <a:lvl5pPr>
              <a:defRPr sz="1600" baseline="0">
                <a:latin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4/3/22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4/3/22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271F202-B1EF-714A-8627-DC70B1B60B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63" y="6375219"/>
            <a:ext cx="948282" cy="4548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4/3/22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4/3/22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4/3/22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4/3/22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D54EA8-E420-4141-B6E2-AE0C4B581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63" y="6375219"/>
            <a:ext cx="948282" cy="4548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2365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4/3/22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388910-90D9-3745-97BE-7787E6C57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63" y="6375219"/>
            <a:ext cx="948282" cy="4548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4/3/22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1187A4-E963-134D-A399-BAA73043D3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98176" y="6157851"/>
            <a:ext cx="1390649" cy="66705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04/01/22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FE2B1BC-8B98-054D-814C-09E6B13FA0C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2763" y="6375219"/>
            <a:ext cx="948282" cy="4548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 baseline="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 baseline="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 baseline="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 baseline="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 baseline="0">
          <a:solidFill>
            <a:schemeClr val="tx1">
              <a:lumMod val="75000"/>
              <a:lumOff val="25000"/>
            </a:schemeClr>
          </a:solidFill>
          <a:latin typeface="Segoe UI Light" panose="020B0502040204020203" pitchFamily="34" charset="0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engin-bumbacher/" TargetMode="External"/><Relationship Id="rId2" Type="http://schemas.openxmlformats.org/officeDocument/2006/relationships/hyperlink" Target="mailto:Engin.bumbacher@hepl.ch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97517"/>
            <a:ext cx="10113264" cy="1052610"/>
          </a:xfrm>
        </p:spPr>
        <p:txBody>
          <a:bodyPr/>
          <a:lstStyle/>
          <a:p>
            <a:r>
              <a:rPr lang="en-GB" sz="4000" dirty="0" err="1"/>
              <a:t>L’informatique</a:t>
            </a:r>
            <a:r>
              <a:rPr lang="en-GB" sz="4000" dirty="0"/>
              <a:t> au </a:t>
            </a:r>
            <a:r>
              <a:rPr lang="en-GB" sz="4000" dirty="0" err="1"/>
              <a:t>secondaire</a:t>
            </a:r>
            <a:r>
              <a:rPr lang="en-GB" sz="4000" dirty="0"/>
              <a:t> I: </a:t>
            </a:r>
            <a:r>
              <a:rPr lang="en-GB" sz="4000" dirty="0" err="1"/>
              <a:t>qu’apprendront</a:t>
            </a:r>
            <a:br>
              <a:rPr lang="en-GB" sz="4000" dirty="0"/>
            </a:br>
            <a:r>
              <a:rPr lang="en-GB" sz="4000" dirty="0" err="1"/>
              <a:t>vos</a:t>
            </a:r>
            <a:r>
              <a:rPr lang="en-GB" sz="4000" dirty="0"/>
              <a:t> </a:t>
            </a:r>
            <a:r>
              <a:rPr lang="en-GB" sz="4000" dirty="0" err="1"/>
              <a:t>futurs</a:t>
            </a:r>
            <a:r>
              <a:rPr lang="en-GB" sz="4000" dirty="0"/>
              <a:t> </a:t>
            </a:r>
            <a:r>
              <a:rPr lang="en-GB" sz="4000" dirty="0" err="1"/>
              <a:t>élèves</a:t>
            </a:r>
            <a:r>
              <a:rPr lang="en-GB" sz="4000" dirty="0"/>
              <a:t> et comment?</a:t>
            </a:r>
          </a:p>
        </p:txBody>
      </p:sp>
      <p:pic>
        <p:nvPicPr>
          <p:cNvPr id="6" name="Picture Placeholder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29672D6-259B-244D-BD71-C2EDE83E36C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0565" b="20565"/>
          <a:stretch>
            <a:fillRect/>
          </a:stretch>
        </p:blipFill>
        <p:spPr/>
      </p:pic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1097280" y="6159270"/>
            <a:ext cx="10113264" cy="594360"/>
          </a:xfrm>
        </p:spPr>
        <p:txBody>
          <a:bodyPr>
            <a:normAutofit fontScale="92500" lnSpcReduction="20000"/>
          </a:bodyPr>
          <a:lstStyle/>
          <a:p>
            <a:r>
              <a:rPr lang="en-GB" sz="2000" dirty="0" err="1"/>
              <a:t>Engin</a:t>
            </a:r>
            <a:r>
              <a:rPr lang="en-GB" sz="2000" dirty="0"/>
              <a:t> </a:t>
            </a:r>
            <a:r>
              <a:rPr lang="en-GB" sz="2000" dirty="0" err="1"/>
              <a:t>Bumbacher</a:t>
            </a:r>
            <a:endParaRPr lang="en-GB" sz="2000" dirty="0"/>
          </a:p>
          <a:p>
            <a:r>
              <a:rPr lang="en-GB" sz="2000" dirty="0"/>
              <a:t>Prof @ UER MI HEP Vaud</a:t>
            </a:r>
          </a:p>
          <a:p>
            <a:endParaRPr lang="en-GB" sz="2000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B16DA670-B2D1-3C4C-9EA8-14F92DD5A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36" y="5096013"/>
            <a:ext cx="882320" cy="88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03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5,412 Diversity Background Stock Photos, Pictures &amp; Royalty-Free Images -  iStock">
            <a:extLst>
              <a:ext uri="{FF2B5EF4-FFF2-40B4-BE49-F238E27FC236}">
                <a16:creationId xmlns:a16="http://schemas.microsoft.com/office/drawing/2014/main" id="{6C9FDC1C-595B-AD47-AABF-6F561B4AA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016" y="1"/>
            <a:ext cx="3566984" cy="146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800C9E-9230-7D4F-9F45-DA70E0EC3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/>
              <a:t>Variété</a:t>
            </a:r>
            <a:r>
              <a:rPr lang="en-US" sz="3600" dirty="0"/>
              <a:t> </a:t>
            </a:r>
            <a:r>
              <a:rPr lang="en-US" sz="3600" dirty="0" err="1"/>
              <a:t>d’interpretation</a:t>
            </a:r>
            <a:r>
              <a:rPr lang="en-US" sz="3600" dirty="0"/>
              <a:t> du PER </a:t>
            </a:r>
            <a:r>
              <a:rPr lang="en-US" sz="3600" dirty="0" err="1"/>
              <a:t>EduNum</a:t>
            </a:r>
            <a:r>
              <a:rPr lang="en-US" sz="3600" dirty="0"/>
              <a:t>: </a:t>
            </a:r>
            <a:br>
              <a:rPr lang="en-US" sz="3600" dirty="0"/>
            </a:br>
            <a:r>
              <a:rPr lang="en-US" sz="3600" dirty="0" err="1"/>
              <a:t>Malédiction</a:t>
            </a:r>
            <a:r>
              <a:rPr lang="en-US" sz="3600" dirty="0"/>
              <a:t> et </a:t>
            </a:r>
            <a:r>
              <a:rPr lang="en-US" sz="3600" dirty="0" err="1"/>
              <a:t>Bénédiction</a:t>
            </a:r>
            <a:r>
              <a:rPr lang="en-US" sz="3600" dirty="0"/>
              <a:t> </a:t>
            </a:r>
            <a:r>
              <a:rPr lang="en-US" sz="3600" dirty="0" err="1"/>
              <a:t>à</a:t>
            </a:r>
            <a:r>
              <a:rPr lang="en-US" sz="3600" dirty="0"/>
              <a:t> la </a:t>
            </a:r>
            <a:r>
              <a:rPr lang="en-US" sz="3600" dirty="0" err="1"/>
              <a:t>fois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F5DC0-FDD3-834C-AE03-FEE672A3A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3B4ED73-A309-064B-A128-D76761533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50" y="1951568"/>
            <a:ext cx="114935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70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271DD-3CF9-0A48-91F1-C3C1AF011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94359"/>
            <a:ext cx="3895106" cy="1911335"/>
          </a:xfrm>
        </p:spPr>
        <p:txBody>
          <a:bodyPr>
            <a:normAutofit/>
          </a:bodyPr>
          <a:lstStyle/>
          <a:p>
            <a:r>
              <a:rPr lang="en-US" sz="2000" dirty="0"/>
              <a:t>PER </a:t>
            </a:r>
            <a:r>
              <a:rPr lang="en-US" sz="2000" dirty="0" err="1"/>
              <a:t>EduNum</a:t>
            </a:r>
            <a:r>
              <a:rPr lang="en-US" sz="2000" dirty="0"/>
              <a:t>: </a:t>
            </a:r>
            <a:r>
              <a:rPr lang="en-US" sz="2000" b="1" dirty="0"/>
              <a:t>https://</a:t>
            </a:r>
            <a:r>
              <a:rPr lang="en-US" sz="2000" b="1" dirty="0" err="1"/>
              <a:t>www.plandetudes.ch</a:t>
            </a:r>
            <a:r>
              <a:rPr lang="en-US" sz="2000" b="1" dirty="0"/>
              <a:t>/web/guest/education-</a:t>
            </a:r>
            <a:r>
              <a:rPr lang="en-US" sz="2000" b="1" dirty="0" err="1"/>
              <a:t>numerique</a:t>
            </a:r>
            <a:endParaRPr lang="en-US" sz="2000" b="1" dirty="0"/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9033B01-D69B-8A4E-9F27-15D587878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94018" y="-15241"/>
            <a:ext cx="8160575" cy="632044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FD6A44-BB94-AD4A-B2BF-BBBAF291F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59375" y="2505695"/>
            <a:ext cx="4263242" cy="4352306"/>
          </a:xfrm>
          <a:solidFill>
            <a:srgbClr val="6BEAC9"/>
          </a:solidFill>
        </p:spPr>
        <p:txBody>
          <a:bodyPr>
            <a:normAutofit/>
          </a:bodyPr>
          <a:lstStyle/>
          <a:p>
            <a:r>
              <a:rPr lang="en-US" sz="2200" dirty="0" err="1">
                <a:solidFill>
                  <a:schemeClr val="tx1"/>
                </a:solidFill>
              </a:rPr>
              <a:t>En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groupes</a:t>
            </a:r>
            <a:r>
              <a:rPr lang="en-US" sz="2200" dirty="0">
                <a:solidFill>
                  <a:schemeClr val="tx1"/>
                </a:solidFill>
              </a:rPr>
              <a:t> de 2-3:</a:t>
            </a:r>
          </a:p>
          <a:p>
            <a:pPr marL="342900" indent="-342900">
              <a:buAutoNum type="arabicPeriod"/>
            </a:pPr>
            <a:r>
              <a:rPr lang="en-US" sz="2200" dirty="0" err="1">
                <a:solidFill>
                  <a:schemeClr val="tx1"/>
                </a:solidFill>
              </a:rPr>
              <a:t>Concrètement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quels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compétences</a:t>
            </a:r>
            <a:r>
              <a:rPr lang="en-US" sz="2200" dirty="0">
                <a:solidFill>
                  <a:schemeClr val="tx1"/>
                </a:solidFill>
              </a:rPr>
              <a:t> et </a:t>
            </a:r>
            <a:r>
              <a:rPr lang="en-US" sz="2200" dirty="0" err="1">
                <a:solidFill>
                  <a:schemeClr val="tx1"/>
                </a:solidFill>
              </a:rPr>
              <a:t>connaissances</a:t>
            </a:r>
            <a:r>
              <a:rPr lang="en-US" sz="2200" dirty="0">
                <a:solidFill>
                  <a:schemeClr val="tx1"/>
                </a:solidFill>
              </a:rPr>
              <a:t> les </a:t>
            </a:r>
            <a:r>
              <a:rPr lang="en-US" sz="2200" dirty="0" err="1">
                <a:solidFill>
                  <a:schemeClr val="tx1"/>
                </a:solidFill>
              </a:rPr>
              <a:t>élèves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doivent-ils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avoir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acquérit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en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Algorithmes</a:t>
            </a:r>
            <a:r>
              <a:rPr lang="en-US" sz="2200" dirty="0">
                <a:solidFill>
                  <a:schemeClr val="tx1"/>
                </a:solidFill>
              </a:rPr>
              <a:t> et </a:t>
            </a:r>
            <a:r>
              <a:rPr lang="en-US" sz="2200" dirty="0" err="1">
                <a:solidFill>
                  <a:schemeClr val="tx1"/>
                </a:solidFill>
              </a:rPr>
              <a:t>Programmation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à</a:t>
            </a:r>
            <a:r>
              <a:rPr lang="en-US" sz="2200" dirty="0">
                <a:solidFill>
                  <a:schemeClr val="tx1"/>
                </a:solidFill>
              </a:rPr>
              <a:t> la fin de Cycle 3? </a:t>
            </a:r>
          </a:p>
          <a:p>
            <a:pPr marL="342900" indent="-342900">
              <a:buAutoNum type="arabicPeriod"/>
            </a:pPr>
            <a:r>
              <a:rPr lang="en-US" sz="2200" dirty="0" err="1">
                <a:solidFill>
                  <a:schemeClr val="tx1"/>
                </a:solidFill>
              </a:rPr>
              <a:t>Qu’est-ce</a:t>
            </a:r>
            <a:r>
              <a:rPr lang="en-US" sz="2200" dirty="0">
                <a:solidFill>
                  <a:schemeClr val="tx1"/>
                </a:solidFill>
              </a:rPr>
              <a:t> qui le PER </a:t>
            </a:r>
            <a:r>
              <a:rPr lang="en-US" sz="2200" dirty="0" err="1">
                <a:solidFill>
                  <a:schemeClr val="tx1"/>
                </a:solidFill>
              </a:rPr>
              <a:t>suggère</a:t>
            </a:r>
            <a:r>
              <a:rPr lang="en-US" sz="2200" dirty="0">
                <a:solidFill>
                  <a:schemeClr val="tx1"/>
                </a:solidFill>
              </a:rPr>
              <a:t> par rapport </a:t>
            </a:r>
            <a:r>
              <a:rPr lang="en-US" sz="2200" dirty="0" err="1">
                <a:solidFill>
                  <a:schemeClr val="tx1"/>
                </a:solidFill>
              </a:rPr>
              <a:t>à</a:t>
            </a:r>
            <a:r>
              <a:rPr lang="en-US" sz="2200" dirty="0">
                <a:solidFill>
                  <a:schemeClr val="tx1"/>
                </a:solidFill>
              </a:rPr>
              <a:t> la </a:t>
            </a:r>
            <a:r>
              <a:rPr lang="en-US" sz="2200" dirty="0" err="1">
                <a:solidFill>
                  <a:schemeClr val="tx1"/>
                </a:solidFill>
              </a:rPr>
              <a:t>séquencialization</a:t>
            </a:r>
            <a:r>
              <a:rPr lang="en-US" sz="2200" dirty="0">
                <a:solidFill>
                  <a:schemeClr val="tx1"/>
                </a:solidFill>
              </a:rPr>
              <a:t> des </a:t>
            </a:r>
            <a:r>
              <a:rPr lang="en-US" sz="2200" dirty="0" err="1">
                <a:solidFill>
                  <a:schemeClr val="tx1"/>
                </a:solidFill>
              </a:rPr>
              <a:t>activité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concernant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l’A&amp;P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à</a:t>
            </a:r>
            <a:r>
              <a:rPr lang="en-US" sz="2200" dirty="0">
                <a:solidFill>
                  <a:schemeClr val="tx1"/>
                </a:solidFill>
              </a:rPr>
              <a:t> travers des </a:t>
            </a:r>
            <a:r>
              <a:rPr lang="en-US" sz="2200" dirty="0" err="1">
                <a:solidFill>
                  <a:schemeClr val="tx1"/>
                </a:solidFill>
              </a:rPr>
              <a:t>années</a:t>
            </a:r>
            <a:r>
              <a:rPr lang="en-US" sz="22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EFA1ECF-3B61-7B4D-A00E-680272A2D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48" y="0"/>
            <a:ext cx="2123704" cy="159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36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58719-321B-094C-9411-BBA52D5BF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Traduire</a:t>
            </a:r>
            <a:r>
              <a:rPr lang="en-US" dirty="0"/>
              <a:t> le PER </a:t>
            </a:r>
            <a:r>
              <a:rPr lang="en-US" dirty="0" err="1"/>
              <a:t>EduNum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Curriculum…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D9285AB9-5723-D24D-9B44-ABC9D738F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891"/>
            <a:ext cx="7129318" cy="513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Über den Tellerrand schauen | Das sagt man so! | DW | 22.11.2021">
            <a:extLst>
              <a:ext uri="{FF2B5EF4-FFF2-40B4-BE49-F238E27FC236}">
                <a16:creationId xmlns:a16="http://schemas.microsoft.com/office/drawing/2014/main" id="{3F866A77-ED26-2E46-B161-7EA7A1823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318" y="2746862"/>
            <a:ext cx="4911969" cy="276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05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DE4B4-526D-BC4F-84CF-57CEB1130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Traduire</a:t>
            </a:r>
            <a:r>
              <a:rPr lang="en-US" dirty="0"/>
              <a:t> le PER </a:t>
            </a:r>
            <a:r>
              <a:rPr lang="en-US" dirty="0" err="1"/>
              <a:t>EduNum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Curriculum… par “Triangulation”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640DCB8-BC23-FC4E-8EB3-18BA55356484}"/>
              </a:ext>
            </a:extLst>
          </p:cNvPr>
          <p:cNvSpPr/>
          <p:nvPr/>
        </p:nvSpPr>
        <p:spPr>
          <a:xfrm>
            <a:off x="451262" y="2013164"/>
            <a:ext cx="3709060" cy="1579122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PER </a:t>
            </a:r>
            <a:r>
              <a:rPr lang="en-US" sz="24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intérnationaux</a:t>
            </a:r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764200F-9909-C943-A3F8-295227699CDA}"/>
              </a:ext>
            </a:extLst>
          </p:cNvPr>
          <p:cNvSpPr/>
          <p:nvPr/>
        </p:nvSpPr>
        <p:spPr>
          <a:xfrm>
            <a:off x="7752609" y="2013164"/>
            <a:ext cx="3709060" cy="1579122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Enseignant.e.s</a:t>
            </a:r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sur terrain?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9BA4C72-136F-4B47-80D3-05BD60BB714A}"/>
              </a:ext>
            </a:extLst>
          </p:cNvPr>
          <p:cNvSpPr/>
          <p:nvPr/>
        </p:nvSpPr>
        <p:spPr>
          <a:xfrm>
            <a:off x="7752609" y="4673460"/>
            <a:ext cx="3709060" cy="1579122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La </a:t>
            </a:r>
            <a:r>
              <a:rPr lang="en-US" sz="24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didactique</a:t>
            </a:r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de </a:t>
            </a:r>
            <a:r>
              <a:rPr lang="en-US" sz="24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l’Informatique</a:t>
            </a:r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?</a:t>
            </a:r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3AE44121-22FD-544E-947C-06A22FBF7FB3}"/>
              </a:ext>
            </a:extLst>
          </p:cNvPr>
          <p:cNvSpPr/>
          <p:nvPr/>
        </p:nvSpPr>
        <p:spPr>
          <a:xfrm>
            <a:off x="5196445" y="3429000"/>
            <a:ext cx="1520041" cy="1083623"/>
          </a:xfrm>
          <a:prstGeom prst="star5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31A80F7-BB1A-DC43-B655-75DEE5B9C69F}"/>
              </a:ext>
            </a:extLst>
          </p:cNvPr>
          <p:cNvSpPr/>
          <p:nvPr/>
        </p:nvSpPr>
        <p:spPr>
          <a:xfrm>
            <a:off x="451262" y="4673460"/>
            <a:ext cx="3709060" cy="1579122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Ressources</a:t>
            </a:r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nationales</a:t>
            </a:r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&amp; </a:t>
            </a:r>
            <a:r>
              <a:rPr lang="en-US" sz="24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intérnationales</a:t>
            </a:r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C7B46FD-9D6B-E44F-A100-6168D029A89A}"/>
              </a:ext>
            </a:extLst>
          </p:cNvPr>
          <p:cNvCxnSpPr>
            <a:stCxn id="4" idx="6"/>
          </p:cNvCxnSpPr>
          <p:nvPr/>
        </p:nvCxnSpPr>
        <p:spPr>
          <a:xfrm>
            <a:off x="4160322" y="2802725"/>
            <a:ext cx="1520042" cy="965711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1861C2-75DC-1F47-80C8-E4A6F9A70083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6274625" y="2802725"/>
            <a:ext cx="1477984" cy="965711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FAB2D28-3FA9-4542-80A9-078CB26CD32A}"/>
              </a:ext>
            </a:extLst>
          </p:cNvPr>
          <p:cNvCxnSpPr>
            <a:cxnSpLocks/>
            <a:stCxn id="6" idx="2"/>
          </p:cNvCxnSpPr>
          <p:nvPr/>
        </p:nvCxnSpPr>
        <p:spPr>
          <a:xfrm flipH="1" flipV="1">
            <a:off x="6373091" y="4100945"/>
            <a:ext cx="1379518" cy="1362076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A443384-D6F8-9D47-AA0D-471DB6110D22}"/>
              </a:ext>
            </a:extLst>
          </p:cNvPr>
          <p:cNvCxnSpPr>
            <a:cxnSpLocks/>
            <a:stCxn id="11" idx="6"/>
          </p:cNvCxnSpPr>
          <p:nvPr/>
        </p:nvCxnSpPr>
        <p:spPr>
          <a:xfrm flipV="1">
            <a:off x="4160322" y="4100945"/>
            <a:ext cx="1379518" cy="1362076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535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AB3B3-8685-B240-9308-B8AFF2F36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 </a:t>
            </a:r>
            <a:r>
              <a:rPr lang="en-US" dirty="0" err="1"/>
              <a:t>Internationaux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8FEE8-89F7-574F-A970-151BF3018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 efforts multi-</a:t>
            </a:r>
            <a:r>
              <a:rPr lang="en-US" dirty="0" err="1"/>
              <a:t>institionnels</a:t>
            </a:r>
            <a:r>
              <a:rPr lang="en-US" dirty="0"/>
              <a:t> et </a:t>
            </a:r>
            <a:r>
              <a:rPr lang="en-US" dirty="0" err="1"/>
              <a:t>pluriannuels</a:t>
            </a:r>
            <a:endParaRPr lang="en-US" dirty="0"/>
          </a:p>
          <a:p>
            <a:endParaRPr lang="en-US" dirty="0"/>
          </a:p>
          <a:p>
            <a:r>
              <a:rPr lang="en-US" dirty="0"/>
              <a:t>Ce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souvent</a:t>
            </a:r>
            <a:r>
              <a:rPr lang="en-US" dirty="0"/>
              <a:t> encore des propositions!</a:t>
            </a:r>
          </a:p>
          <a:p>
            <a:endParaRPr lang="en-US" dirty="0"/>
          </a:p>
          <a:p>
            <a:r>
              <a:rPr lang="en-US" dirty="0"/>
              <a:t>Dans quelle </a:t>
            </a:r>
            <a:r>
              <a:rPr lang="en-US" dirty="0" err="1"/>
              <a:t>mesure</a:t>
            </a:r>
            <a:r>
              <a:rPr lang="en-US" dirty="0"/>
              <a:t> </a:t>
            </a:r>
            <a:r>
              <a:rPr lang="en-US" dirty="0" err="1"/>
              <a:t>pouvons</a:t>
            </a:r>
            <a:r>
              <a:rPr lang="en-US" dirty="0"/>
              <a:t>-nous </a:t>
            </a:r>
            <a:r>
              <a:rPr lang="en-US" dirty="0" err="1"/>
              <a:t>apprendre</a:t>
            </a:r>
            <a:r>
              <a:rPr lang="en-US" dirty="0"/>
              <a:t> des </a:t>
            </a:r>
            <a:r>
              <a:rPr lang="en-US" dirty="0" err="1"/>
              <a:t>autres</a:t>
            </a:r>
            <a:r>
              <a:rPr lang="en-US" dirty="0"/>
              <a:t> PERs, et quoi?</a:t>
            </a:r>
          </a:p>
          <a:p>
            <a:pPr lvl="1"/>
            <a:r>
              <a:rPr lang="en-US" dirty="0"/>
              <a:t>Prendre </a:t>
            </a:r>
            <a:r>
              <a:rPr lang="en-US" dirty="0" err="1"/>
              <a:t>compte</a:t>
            </a:r>
            <a:r>
              <a:rPr lang="en-US" dirty="0"/>
              <a:t> des differences des </a:t>
            </a:r>
            <a:r>
              <a:rPr lang="en-US" dirty="0" err="1"/>
              <a:t>contextes</a:t>
            </a:r>
            <a:r>
              <a:rPr lang="en-US" dirty="0"/>
              <a:t> </a:t>
            </a:r>
            <a:r>
              <a:rPr lang="en-US" dirty="0" err="1"/>
              <a:t>locaux</a:t>
            </a:r>
            <a:endParaRPr lang="en-US" dirty="0"/>
          </a:p>
          <a:p>
            <a:pPr lvl="1"/>
            <a:r>
              <a:rPr lang="en-US" dirty="0" err="1"/>
              <a:t>Connaître</a:t>
            </a:r>
            <a:r>
              <a:rPr lang="en-US" dirty="0"/>
              <a:t> les exigences et </a:t>
            </a:r>
            <a:r>
              <a:rPr lang="en-US" dirty="0" err="1"/>
              <a:t>contraintes</a:t>
            </a:r>
            <a:r>
              <a:rPr lang="en-US" dirty="0"/>
              <a:t> locales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76DE4-7BEA-0140-B66C-E63C698B6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Canada, USA (CSTA), UK (Isaac)</a:t>
            </a:r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121340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DE40B7-97F0-FF4E-8149-07BFDD20A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Canada</a:t>
            </a:r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71F2C88-E30E-1C45-84BC-D124CFB6B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3762"/>
            <a:ext cx="12192000" cy="359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97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DFE91-B386-EE42-90C5-4B8F9BD0D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Canada</a:t>
            </a:r>
          </a:p>
        </p:txBody>
      </p:sp>
      <p:pic>
        <p:nvPicPr>
          <p:cNvPr id="4" name="Picture 3" descr="Text, timeline&#10;&#10;Description automatically generated">
            <a:extLst>
              <a:ext uri="{FF2B5EF4-FFF2-40B4-BE49-F238E27FC236}">
                <a16:creationId xmlns:a16="http://schemas.microsoft.com/office/drawing/2014/main" id="{59CD4F20-205E-D745-817B-8AB607765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56666"/>
            <a:ext cx="12192000" cy="2074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125FC7-93C7-2246-BA6C-A482506C4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999" y="1796156"/>
            <a:ext cx="2321068" cy="226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72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86C24-9783-A341-A004-022E270E5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Canada</a:t>
            </a:r>
          </a:p>
        </p:txBody>
      </p:sp>
      <p:pic>
        <p:nvPicPr>
          <p:cNvPr id="4" name="Picture 3" descr="Text, letter, timeline&#10;&#10;Description automatically generated with medium confidence">
            <a:extLst>
              <a:ext uri="{FF2B5EF4-FFF2-40B4-BE49-F238E27FC236}">
                <a16:creationId xmlns:a16="http://schemas.microsoft.com/office/drawing/2014/main" id="{6C3329EF-D009-6C40-97B4-F808D706D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" y="4117506"/>
            <a:ext cx="12192000" cy="212327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8FE0608-17C1-9C49-A2AC-C39FA663E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56" y="1796156"/>
            <a:ext cx="2262554" cy="2262554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A0F5C48-BBC3-7040-8E37-582A989BC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381" y="286603"/>
            <a:ext cx="7719463" cy="3293831"/>
          </a:xfrm>
          <a:prstGeom prst="rect">
            <a:avLst/>
          </a:prstGeom>
        </p:spPr>
      </p:pic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FEA45792-2168-1E4B-98E1-E6298524CDE0}"/>
              </a:ext>
            </a:extLst>
          </p:cNvPr>
          <p:cNvSpPr/>
          <p:nvPr/>
        </p:nvSpPr>
        <p:spPr>
          <a:xfrm>
            <a:off x="3225114" y="2051222"/>
            <a:ext cx="1631091" cy="1668162"/>
          </a:xfrm>
          <a:prstGeom prst="lightningBol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72893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16EE0-7E66-2D41-BC6B-2C37B7A90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Canada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08F2725-F091-1C49-BCBF-685CAD439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5"/>
          <a:stretch/>
        </p:blipFill>
        <p:spPr>
          <a:xfrm>
            <a:off x="593124" y="2667000"/>
            <a:ext cx="11141676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05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AB3B3-8685-B240-9308-B8AFF2F36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Ressources</a:t>
            </a:r>
            <a:r>
              <a:rPr lang="en-US" dirty="0"/>
              <a:t> </a:t>
            </a:r>
            <a:r>
              <a:rPr lang="en-US" dirty="0" err="1"/>
              <a:t>intérnationales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8FEE8-89F7-574F-A970-151BF3018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CS Discoveries (</a:t>
            </a:r>
            <a:r>
              <a:rPr lang="en-US" dirty="0" err="1"/>
              <a:t>code.org</a:t>
            </a:r>
            <a:r>
              <a:rPr lang="en-US" dirty="0"/>
              <a:t>)</a:t>
            </a:r>
          </a:p>
          <a:p>
            <a:r>
              <a:rPr lang="en-US" dirty="0"/>
              <a:t>Creative Coding (Harvard GSE)</a:t>
            </a:r>
          </a:p>
          <a:p>
            <a:r>
              <a:rPr lang="en-US" dirty="0" err="1"/>
              <a:t>CodeHS</a:t>
            </a:r>
            <a:endParaRPr lang="en-US" dirty="0"/>
          </a:p>
          <a:p>
            <a:r>
              <a:rPr lang="en-US" dirty="0"/>
              <a:t>Beauty and Joy of Computing (UC Berkeley)</a:t>
            </a:r>
          </a:p>
          <a:p>
            <a:r>
              <a:rPr lang="en-US" dirty="0"/>
              <a:t>…</a:t>
            </a:r>
          </a:p>
          <a:p>
            <a:r>
              <a:rPr lang="en-US" dirty="0">
                <a:sym typeface="Wingdings" pitchFamily="2" charset="2"/>
              </a:rPr>
              <a:t> Se </a:t>
            </a:r>
            <a:r>
              <a:rPr lang="en-US" dirty="0" err="1">
                <a:sym typeface="Wingdings" pitchFamily="2" charset="2"/>
              </a:rPr>
              <a:t>basent</a:t>
            </a:r>
            <a:r>
              <a:rPr lang="en-US" dirty="0">
                <a:sym typeface="Wingdings" pitchFamily="2" charset="2"/>
              </a:rPr>
              <a:t> sur les cadres de reference US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76DE4-7BEA-0140-B66C-E63C698B6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2132056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41CC8D-FA42-9D48-B3A1-5B726C9F0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Engin</a:t>
            </a:r>
            <a:r>
              <a:rPr lang="en-US" dirty="0"/>
              <a:t> who?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E92E81-1F9B-834D-A84B-07BF9CE53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/>
              <a:t>Professeur</a:t>
            </a:r>
            <a:r>
              <a:rPr lang="en-US" dirty="0"/>
              <a:t> @ UER Media &amp; Informatique HEP Vaud, </a:t>
            </a:r>
            <a:r>
              <a:rPr lang="en-US" dirty="0" err="1"/>
              <a:t>financé</a:t>
            </a:r>
            <a:r>
              <a:rPr lang="en-US" dirty="0"/>
              <a:t> par la </a:t>
            </a:r>
            <a:r>
              <a:rPr lang="en-US" dirty="0" err="1"/>
              <a:t>Fondation</a:t>
            </a:r>
            <a:r>
              <a:rPr lang="en-US" dirty="0"/>
              <a:t> Hasler</a:t>
            </a:r>
          </a:p>
          <a:p>
            <a:pPr>
              <a:buFontTx/>
              <a:buChar char="-"/>
            </a:pPr>
            <a:r>
              <a:rPr lang="en-US" dirty="0" err="1"/>
              <a:t>Enseignement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didactique</a:t>
            </a:r>
            <a:r>
              <a:rPr lang="en-US" dirty="0"/>
              <a:t> de la science </a:t>
            </a:r>
            <a:r>
              <a:rPr lang="en-US" dirty="0" err="1"/>
              <a:t>informatique</a:t>
            </a:r>
            <a:endParaRPr lang="en-US" dirty="0"/>
          </a:p>
          <a:p>
            <a:pPr lvl="1">
              <a:buFontTx/>
              <a:buChar char="-"/>
            </a:pPr>
            <a:r>
              <a:rPr lang="en-US" dirty="0"/>
              <a:t>MSINF 11/12 avec </a:t>
            </a:r>
            <a:r>
              <a:rPr lang="en-US" b="1" dirty="0"/>
              <a:t>Christian </a:t>
            </a:r>
            <a:r>
              <a:rPr lang="en-US" b="1" dirty="0" err="1"/>
              <a:t>Blanvillain</a:t>
            </a:r>
            <a:endParaRPr lang="en-US" b="1" dirty="0"/>
          </a:p>
          <a:p>
            <a:pPr lvl="1">
              <a:buFontTx/>
              <a:buChar char="-"/>
            </a:pPr>
            <a:r>
              <a:rPr lang="en-US" dirty="0" err="1"/>
              <a:t>Diplôme</a:t>
            </a:r>
            <a:r>
              <a:rPr lang="en-US" dirty="0"/>
              <a:t> </a:t>
            </a:r>
            <a:r>
              <a:rPr lang="en-US" dirty="0" err="1"/>
              <a:t>Additionnel</a:t>
            </a:r>
            <a:r>
              <a:rPr lang="en-US" dirty="0"/>
              <a:t> avec </a:t>
            </a:r>
            <a:r>
              <a:rPr lang="en-US" dirty="0" err="1"/>
              <a:t>Complément</a:t>
            </a:r>
            <a:r>
              <a:rPr lang="en-US" dirty="0"/>
              <a:t> </a:t>
            </a:r>
            <a:r>
              <a:rPr lang="en-US" dirty="0" err="1"/>
              <a:t>Disciplinaire</a:t>
            </a:r>
            <a:r>
              <a:rPr lang="en-US" dirty="0"/>
              <a:t>, avec </a:t>
            </a:r>
            <a:r>
              <a:rPr lang="en-US" b="1" dirty="0"/>
              <a:t>Biljana </a:t>
            </a:r>
            <a:r>
              <a:rPr lang="en-US" b="1" dirty="0" err="1"/>
              <a:t>Petreska</a:t>
            </a:r>
            <a:r>
              <a:rPr lang="en-US" b="1" dirty="0"/>
              <a:t> </a:t>
            </a:r>
            <a:r>
              <a:rPr lang="en-US" dirty="0"/>
              <a:t>et </a:t>
            </a:r>
            <a:r>
              <a:rPr lang="en-US" b="1" dirty="0"/>
              <a:t>Stéphane </a:t>
            </a:r>
            <a:r>
              <a:rPr lang="en-US" b="1" dirty="0" err="1"/>
              <a:t>Bernardini</a:t>
            </a:r>
            <a:r>
              <a:rPr lang="en-US" b="1" dirty="0"/>
              <a:t> </a:t>
            </a:r>
          </a:p>
          <a:p>
            <a:pPr lvl="1">
              <a:buFontTx/>
              <a:buChar char="-"/>
            </a:pPr>
            <a:r>
              <a:rPr lang="en-US" dirty="0" err="1"/>
              <a:t>Collaborateur</a:t>
            </a:r>
            <a:r>
              <a:rPr lang="en-US" dirty="0"/>
              <a:t> </a:t>
            </a:r>
            <a:r>
              <a:rPr lang="en-US" dirty="0" err="1"/>
              <a:t>individuel</a:t>
            </a:r>
            <a:r>
              <a:rPr lang="en-US" dirty="0"/>
              <a:t> dans le CAS EPFL LEARN sur la Science Informatique</a:t>
            </a:r>
          </a:p>
          <a:p>
            <a:pPr>
              <a:buFontTx/>
              <a:buChar char="-"/>
            </a:pPr>
            <a:r>
              <a:rPr lang="en-US" dirty="0"/>
              <a:t>Recherche et </a:t>
            </a:r>
            <a:r>
              <a:rPr lang="en-US" dirty="0" err="1"/>
              <a:t>développement</a:t>
            </a:r>
            <a:r>
              <a:rPr lang="en-US" dirty="0"/>
              <a:t> sur </a:t>
            </a:r>
          </a:p>
          <a:p>
            <a:pPr lvl="1">
              <a:buFontTx/>
              <a:buChar char="-"/>
            </a:pPr>
            <a:r>
              <a:rPr lang="en-US" dirty="0" err="1"/>
              <a:t>Moyen</a:t>
            </a:r>
            <a:r>
              <a:rPr lang="en-US" dirty="0"/>
              <a:t> </a:t>
            </a:r>
            <a:r>
              <a:rPr lang="en-US" dirty="0" err="1"/>
              <a:t>d’Enseignements</a:t>
            </a:r>
            <a:r>
              <a:rPr lang="en-US" dirty="0"/>
              <a:t> </a:t>
            </a:r>
            <a:r>
              <a:rPr lang="en-US" dirty="0" err="1"/>
              <a:t>interdisciplinaires</a:t>
            </a:r>
            <a:endParaRPr lang="en-US" dirty="0"/>
          </a:p>
          <a:p>
            <a:pPr lvl="1">
              <a:buFontTx/>
              <a:buChar char="-"/>
            </a:pPr>
            <a:r>
              <a:rPr lang="en-US" dirty="0"/>
              <a:t>Science des </a:t>
            </a:r>
            <a:r>
              <a:rPr lang="en-US" dirty="0" err="1"/>
              <a:t>Données</a:t>
            </a:r>
            <a:r>
              <a:rPr lang="en-US" dirty="0"/>
              <a:t> dans les disciplines non-</a:t>
            </a:r>
            <a:r>
              <a:rPr lang="en-US" dirty="0" err="1"/>
              <a:t>informatique</a:t>
            </a:r>
            <a:r>
              <a:rPr lang="en-US" dirty="0"/>
              <a:t>.</a:t>
            </a:r>
          </a:p>
          <a:p>
            <a:pPr lvl="1">
              <a:buFontTx/>
              <a:buChar char="-"/>
            </a:pPr>
            <a:r>
              <a:rPr lang="en-US" dirty="0"/>
              <a:t>Nouvelles approaches de </a:t>
            </a:r>
            <a:r>
              <a:rPr lang="en-US" dirty="0" err="1"/>
              <a:t>l'évaluation</a:t>
            </a:r>
            <a:r>
              <a:rPr lang="en-US" dirty="0"/>
              <a:t> de la Pensée </a:t>
            </a:r>
            <a:r>
              <a:rPr lang="en-US" dirty="0" err="1"/>
              <a:t>Computationnelle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Formation </a:t>
            </a:r>
            <a:r>
              <a:rPr lang="en-US" dirty="0" err="1"/>
              <a:t>interdisciplinaire</a:t>
            </a:r>
            <a:endParaRPr lang="en-US" dirty="0"/>
          </a:p>
          <a:p>
            <a:pPr lvl="1">
              <a:buFontTx/>
              <a:buChar char="-"/>
            </a:pPr>
            <a:r>
              <a:rPr lang="en-US" dirty="0"/>
              <a:t>PhD in Learning Sciences and Technology Design, Stanford University</a:t>
            </a:r>
          </a:p>
          <a:p>
            <a:pPr lvl="1">
              <a:buFontTx/>
              <a:buChar char="-"/>
            </a:pPr>
            <a:r>
              <a:rPr lang="en-US" dirty="0"/>
              <a:t>MSc in Neural Systems and Computation, ETHZ</a:t>
            </a:r>
          </a:p>
          <a:p>
            <a:pPr lvl="1">
              <a:buFontTx/>
              <a:buChar char="-"/>
            </a:pPr>
            <a:r>
              <a:rPr lang="en-US" dirty="0"/>
              <a:t>BSc in Physics, ETHZ</a:t>
            </a:r>
          </a:p>
        </p:txBody>
      </p:sp>
    </p:spTree>
    <p:extLst>
      <p:ext uri="{BB962C8B-B14F-4D97-AF65-F5344CB8AC3E}">
        <p14:creationId xmlns:p14="http://schemas.microsoft.com/office/powerpoint/2010/main" val="24185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60F189-D77D-B243-BC75-062DE8933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Creative</a:t>
            </a:r>
            <a:r>
              <a:rPr lang="fr-CH" dirty="0"/>
              <a:t> </a:t>
            </a:r>
            <a:r>
              <a:rPr lang="fr-CH" dirty="0" err="1"/>
              <a:t>Computing</a:t>
            </a:r>
            <a:r>
              <a:rPr lang="fr-CH" dirty="0"/>
              <a:t> (Harvard)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F821ED-8DD6-D84F-AFC0-F9EDF0E49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/>
              <a:t>Série de projets en Scratch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0A828D7-1FA0-E046-8579-D72E8CB97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434" y="3244180"/>
            <a:ext cx="7298140" cy="2449549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3AFFFDE2-4B6B-5746-B212-96262A70E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86" y="2280128"/>
            <a:ext cx="3999819" cy="437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62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42DD8-66DC-DD47-9C53-E6ACD231F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CS </a:t>
            </a:r>
            <a:r>
              <a:rPr lang="fr-CH" dirty="0" err="1"/>
              <a:t>Discoveries</a:t>
            </a:r>
            <a:r>
              <a:rPr lang="fr-CH" dirty="0"/>
              <a:t> </a:t>
            </a:r>
            <a:br>
              <a:rPr lang="fr-CH" dirty="0"/>
            </a:br>
            <a:r>
              <a:rPr lang="fr-CH" dirty="0"/>
              <a:t>(</a:t>
            </a:r>
            <a:r>
              <a:rPr lang="fr-CH" dirty="0" err="1"/>
              <a:t>Code.org</a:t>
            </a:r>
            <a:r>
              <a:rPr lang="fr-CH" dirty="0"/>
              <a:t>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C6DDE1-E336-1F4D-9359-391103F3B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/>
              <a:t>Age 12 - 16</a:t>
            </a:r>
          </a:p>
        </p:txBody>
      </p:sp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16431A1-A518-2649-B185-77272F06C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264" y="615950"/>
            <a:ext cx="6896100" cy="56261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0271CE-4546-604D-9DEA-F683AA32D903}"/>
              </a:ext>
            </a:extLst>
          </p:cNvPr>
          <p:cNvSpPr/>
          <p:nvPr/>
        </p:nvSpPr>
        <p:spPr>
          <a:xfrm>
            <a:off x="9310255" y="2220686"/>
            <a:ext cx="1947553" cy="3562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EFACC9-FCE9-5443-9232-7BDC20A4108F}"/>
              </a:ext>
            </a:extLst>
          </p:cNvPr>
          <p:cNvSpPr/>
          <p:nvPr/>
        </p:nvSpPr>
        <p:spPr>
          <a:xfrm>
            <a:off x="8690759" y="4475018"/>
            <a:ext cx="2673927" cy="3562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C664E8-EE80-644A-AA3A-B9AB1C14A03C}"/>
              </a:ext>
            </a:extLst>
          </p:cNvPr>
          <p:cNvSpPr/>
          <p:nvPr/>
        </p:nvSpPr>
        <p:spPr>
          <a:xfrm>
            <a:off x="11578442" y="1632111"/>
            <a:ext cx="405740" cy="3562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44346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42DD8-66DC-DD47-9C53-E6ACD231F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CS </a:t>
            </a:r>
            <a:r>
              <a:rPr lang="fr-CH" dirty="0" err="1"/>
              <a:t>Discoveries</a:t>
            </a:r>
            <a:r>
              <a:rPr lang="fr-CH" dirty="0"/>
              <a:t> </a:t>
            </a:r>
            <a:br>
              <a:rPr lang="fr-CH" dirty="0"/>
            </a:br>
            <a:r>
              <a:rPr lang="fr-CH" dirty="0"/>
              <a:t>(</a:t>
            </a:r>
            <a:r>
              <a:rPr lang="fr-CH" dirty="0" err="1"/>
              <a:t>Code.org</a:t>
            </a:r>
            <a:r>
              <a:rPr lang="fr-CH" dirty="0"/>
              <a:t>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C6DDE1-E336-1F4D-9359-391103F3B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/>
              <a:t>Age 12 - 16</a:t>
            </a:r>
          </a:p>
        </p:txBody>
      </p:sp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16431A1-A518-2649-B185-77272F06C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264" y="615950"/>
            <a:ext cx="6896100" cy="56261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0271CE-4546-604D-9DEA-F683AA32D903}"/>
              </a:ext>
            </a:extLst>
          </p:cNvPr>
          <p:cNvSpPr/>
          <p:nvPr/>
        </p:nvSpPr>
        <p:spPr>
          <a:xfrm>
            <a:off x="9310255" y="2220686"/>
            <a:ext cx="1947553" cy="3562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EFACC9-FCE9-5443-9232-7BDC20A4108F}"/>
              </a:ext>
            </a:extLst>
          </p:cNvPr>
          <p:cNvSpPr/>
          <p:nvPr/>
        </p:nvSpPr>
        <p:spPr>
          <a:xfrm>
            <a:off x="8690759" y="4475018"/>
            <a:ext cx="2673927" cy="3562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C664E8-EE80-644A-AA3A-B9AB1C14A03C}"/>
              </a:ext>
            </a:extLst>
          </p:cNvPr>
          <p:cNvSpPr/>
          <p:nvPr/>
        </p:nvSpPr>
        <p:spPr>
          <a:xfrm>
            <a:off x="11578442" y="1632111"/>
            <a:ext cx="405740" cy="3562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A58917F5-E0B1-C149-BB5B-95F0C1166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861" y="2027687"/>
            <a:ext cx="7720818" cy="483031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B229179-D538-EF42-B8D7-589AE163827A}"/>
              </a:ext>
            </a:extLst>
          </p:cNvPr>
          <p:cNvSpPr/>
          <p:nvPr/>
        </p:nvSpPr>
        <p:spPr>
          <a:xfrm>
            <a:off x="4999264" y="1494549"/>
            <a:ext cx="1870117" cy="6177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38179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650C9-85EF-324A-B095-DF26E09DB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CodeHS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(Stanford Alum)</a:t>
            </a:r>
          </a:p>
        </p:txBody>
      </p:sp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52C1DD5B-7D46-1648-B7C7-F1C2C2A71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105" y="1674420"/>
            <a:ext cx="10211895" cy="632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10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650C9-85EF-324A-B095-DF26E09DB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CodeHS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(Stanford Alum)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8F03FBA-FA99-074A-BCB3-DCA990C29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468" y="0"/>
            <a:ext cx="6584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50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F5838-7D13-394A-8DDD-60E292117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Micro:bit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Autofarmer</a:t>
            </a:r>
            <a:r>
              <a:rPr lang="en-US" dirty="0"/>
              <a:t>”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BD5A451-F906-BC4B-AB09-867EBBA35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5023" y="2178772"/>
            <a:ext cx="5515793" cy="4022725"/>
          </a:xfrm>
        </p:spPr>
      </p:pic>
      <p:pic>
        <p:nvPicPr>
          <p:cNvPr id="7" name="Picture 6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0F6CD08D-D463-9E46-9F98-6A0ECF808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852" y="44532"/>
            <a:ext cx="4642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40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FA41B-E223-3C48-B93F-4862B2065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Micro:bit</a:t>
            </a:r>
            <a:br>
              <a:rPr lang="en-US" dirty="0"/>
            </a:br>
            <a:r>
              <a:rPr lang="en-US" dirty="0" err="1"/>
              <a:t>Vittascience</a:t>
            </a:r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13B740-98DD-3B41-BB34-75AFC29D8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4234" y="1893764"/>
            <a:ext cx="6387493" cy="4022725"/>
          </a:xfrm>
        </p:spPr>
      </p:pic>
      <p:pic>
        <p:nvPicPr>
          <p:cNvPr id="26628" name="Picture 4" descr="Illustration du tutoriel">
            <a:extLst>
              <a:ext uri="{FF2B5EF4-FFF2-40B4-BE49-F238E27FC236}">
                <a16:creationId xmlns:a16="http://schemas.microsoft.com/office/drawing/2014/main" id="{A51F2626-3651-B646-AB71-238D6A0E9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345" y="2283514"/>
            <a:ext cx="4896153" cy="275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21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AB3B3-8685-B240-9308-B8AFF2F36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Ressources</a:t>
            </a:r>
            <a:r>
              <a:rPr lang="en-US" dirty="0"/>
              <a:t> </a:t>
            </a:r>
            <a:r>
              <a:rPr lang="en-US" dirty="0" err="1"/>
              <a:t>nationales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8FEE8-89F7-574F-A970-151BF3018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1,2,3 … </a:t>
            </a:r>
            <a:r>
              <a:rPr lang="en-US" dirty="0" err="1"/>
              <a:t>codez</a:t>
            </a:r>
            <a:r>
              <a:rPr lang="en-US" dirty="0"/>
              <a:t> (France)</a:t>
            </a:r>
          </a:p>
          <a:p>
            <a:r>
              <a:rPr lang="en-US" dirty="0" err="1"/>
              <a:t>ConnectEd</a:t>
            </a:r>
            <a:r>
              <a:rPr lang="en-US" dirty="0"/>
              <a:t> 3, 4</a:t>
            </a:r>
          </a:p>
          <a:p>
            <a:r>
              <a:rPr lang="en-US" dirty="0"/>
              <a:t>Informatique </a:t>
            </a:r>
            <a:r>
              <a:rPr lang="en-US" dirty="0" err="1"/>
              <a:t>Simplement</a:t>
            </a:r>
            <a:endParaRPr lang="en-US" dirty="0"/>
          </a:p>
          <a:p>
            <a:r>
              <a:rPr lang="en-US" dirty="0"/>
              <a:t>Basel Land </a:t>
            </a:r>
            <a:r>
              <a:rPr lang="en-US" dirty="0" err="1"/>
              <a:t>Programme</a:t>
            </a:r>
            <a:r>
              <a:rPr lang="en-US" dirty="0"/>
              <a:t> </a:t>
            </a:r>
            <a:r>
              <a:rPr lang="en-US" dirty="0" err="1"/>
              <a:t>d’étude</a:t>
            </a:r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76DE4-7BEA-0140-B66C-E63C698B6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1877350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4010F-3B1E-4747-9C10-1CAB83A2B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ConnectEd</a:t>
            </a:r>
            <a:r>
              <a:rPr lang="fr-CH" dirty="0"/>
              <a:t> 3 &amp; 4 </a:t>
            </a:r>
            <a:br>
              <a:rPr lang="fr-CH" dirty="0"/>
            </a:br>
            <a:r>
              <a:rPr lang="fr-CH" dirty="0"/>
              <a:t>(</a:t>
            </a:r>
            <a:r>
              <a:rPr lang="fr-CH" dirty="0" err="1"/>
              <a:t>Lehrmittelverlag</a:t>
            </a:r>
            <a:r>
              <a:rPr lang="fr-CH" dirty="0"/>
              <a:t> Zürich)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39EA1-BB5E-7A4A-B6CE-ECDFB7876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/>
              <a:t>Activités clé à main; approche cadré; pas / peu de projets</a:t>
            </a:r>
          </a:p>
          <a:p>
            <a:r>
              <a:rPr lang="fr-CH" dirty="0"/>
              <a:t>Utilisé par quelques de nos </a:t>
            </a:r>
            <a:r>
              <a:rPr lang="fr-CH" dirty="0" err="1"/>
              <a:t>étudiant.e.s</a:t>
            </a:r>
            <a:endParaRPr lang="fr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FE5A70-2283-874B-AD53-5ADB1E73A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894"/>
          <a:stretch/>
        </p:blipFill>
        <p:spPr>
          <a:xfrm>
            <a:off x="0" y="2852671"/>
            <a:ext cx="12108873" cy="1244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37820E-5006-D24C-AA41-1E79063C8A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638"/>
          <a:stretch/>
        </p:blipFill>
        <p:spPr>
          <a:xfrm>
            <a:off x="0" y="4861378"/>
            <a:ext cx="12108873" cy="1043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BD3113-ECC0-CE48-897E-D03FDE87FA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29" t="-2588" r="-914" b="2588"/>
          <a:stretch/>
        </p:blipFill>
        <p:spPr>
          <a:xfrm>
            <a:off x="83127" y="3756615"/>
            <a:ext cx="7386452" cy="1244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C65DCC-DF16-884E-80D4-322DBE2C83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84" t="-5861" r="-22047" b="5861"/>
          <a:stretch/>
        </p:blipFill>
        <p:spPr>
          <a:xfrm>
            <a:off x="-1" y="5756129"/>
            <a:ext cx="12108873" cy="104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68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52FB-7418-4844-9F22-DD9C00F37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ConnectEd</a:t>
            </a:r>
            <a:r>
              <a:rPr lang="fr-CH" dirty="0"/>
              <a:t> 3: </a:t>
            </a:r>
            <a:br>
              <a:rPr lang="fr-CH" dirty="0"/>
            </a:br>
            <a:r>
              <a:rPr lang="fr-CH" dirty="0"/>
              <a:t>Fonctions et variables</a:t>
            </a:r>
          </a:p>
        </p:txBody>
      </p:sp>
      <p:pic>
        <p:nvPicPr>
          <p:cNvPr id="6" name="Content Placeholder 5" descr="A picture containing text, screenshot, electronic, vector graphics&#10;&#10;Description automatically generated">
            <a:extLst>
              <a:ext uri="{FF2B5EF4-FFF2-40B4-BE49-F238E27FC236}">
                <a16:creationId xmlns:a16="http://schemas.microsoft.com/office/drawing/2014/main" id="{3CDC49F6-E44E-F94B-A35A-2B2FBAF85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931" y="1737360"/>
            <a:ext cx="4402066" cy="4627814"/>
          </a:xfrm>
        </p:spPr>
      </p:pic>
      <p:pic>
        <p:nvPicPr>
          <p:cNvPr id="8" name="Picture 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8A435F8-5C01-CE45-B0F4-13055294D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033" y="1737360"/>
            <a:ext cx="6476585" cy="462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10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513BA-889B-C245-8534-E0D180BEB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“Vos” </a:t>
            </a:r>
            <a:r>
              <a:rPr lang="en-US" sz="3600" dirty="0" err="1"/>
              <a:t>élèves</a:t>
            </a:r>
            <a:r>
              <a:rPr lang="en-US" sz="3600" dirty="0"/>
              <a:t> qui </a:t>
            </a:r>
            <a:r>
              <a:rPr lang="en-US" sz="3600" dirty="0" err="1"/>
              <a:t>commencent</a:t>
            </a:r>
            <a:r>
              <a:rPr lang="en-US" sz="3600" dirty="0"/>
              <a:t> dans 2 </a:t>
            </a:r>
            <a:r>
              <a:rPr lang="en-US" sz="3600" dirty="0" err="1"/>
              <a:t>ans</a:t>
            </a:r>
            <a:r>
              <a:rPr lang="en-US" sz="3600" dirty="0"/>
              <a:t> ne </a:t>
            </a:r>
            <a:r>
              <a:rPr lang="en-US" sz="3600" dirty="0" err="1"/>
              <a:t>seront</a:t>
            </a:r>
            <a:r>
              <a:rPr lang="en-US" sz="3600" dirty="0"/>
              <a:t> pas </a:t>
            </a:r>
            <a:r>
              <a:rPr lang="en-US" sz="3600" dirty="0" err="1"/>
              <a:t>comme</a:t>
            </a:r>
            <a:r>
              <a:rPr lang="en-US" sz="3600" dirty="0"/>
              <a:t> </a:t>
            </a:r>
            <a:r>
              <a:rPr lang="en-US" sz="3600" dirty="0" err="1"/>
              <a:t>ceux</a:t>
            </a:r>
            <a:r>
              <a:rPr lang="en-US" sz="3600" dirty="0"/>
              <a:t> que </a:t>
            </a:r>
            <a:r>
              <a:rPr lang="en-US" sz="3600" dirty="0" err="1"/>
              <a:t>vous</a:t>
            </a:r>
            <a:r>
              <a:rPr lang="en-US" sz="3600" dirty="0"/>
              <a:t> </a:t>
            </a:r>
            <a:r>
              <a:rPr lang="en-US" sz="3600" dirty="0" err="1"/>
              <a:t>avez</a:t>
            </a:r>
            <a:r>
              <a:rPr lang="en-US" sz="3600" dirty="0"/>
              <a:t> </a:t>
            </a:r>
            <a:r>
              <a:rPr lang="en-US" sz="3600" dirty="0" err="1"/>
              <a:t>maintenant</a:t>
            </a:r>
            <a:r>
              <a:rPr lang="en-US" sz="3600" dirty="0"/>
              <a:t>…</a:t>
            </a:r>
          </a:p>
        </p:txBody>
      </p:sp>
      <p:pic>
        <p:nvPicPr>
          <p:cNvPr id="1026" name="Picture 2" descr="When do novices become experts? – David Didau">
            <a:extLst>
              <a:ext uri="{FF2B5EF4-FFF2-40B4-BE49-F238E27FC236}">
                <a16:creationId xmlns:a16="http://schemas.microsoft.com/office/drawing/2014/main" id="{CA296966-998E-2641-BE03-5704CCBC5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" r="80935" b="46798"/>
          <a:stretch/>
        </p:blipFill>
        <p:spPr bwMode="auto">
          <a:xfrm>
            <a:off x="2481580" y="1909448"/>
            <a:ext cx="1389776" cy="179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721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3B2F4-BF84-6842-9149-0F4BA05F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9804268" cy="122469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ConnectEd</a:t>
            </a:r>
            <a:r>
              <a:rPr lang="en-US" dirty="0"/>
              <a:t> 3: </a:t>
            </a:r>
            <a:br>
              <a:rPr lang="en-US" dirty="0"/>
            </a:br>
            <a:r>
              <a:rPr lang="en-US" dirty="0" err="1"/>
              <a:t>Systèmes</a:t>
            </a:r>
            <a:r>
              <a:rPr lang="en-US" dirty="0"/>
              <a:t>, Machines, </a:t>
            </a:r>
            <a:r>
              <a:rPr lang="en-US" dirty="0" err="1"/>
              <a:t>Réseaux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731BA0-E92C-8442-B08E-65CF0480C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 flipV="1">
            <a:off x="4704832" y="1846263"/>
            <a:ext cx="2842661" cy="4022725"/>
          </a:xfr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20226E20-BA8B-D04C-8A03-836263D7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7360"/>
            <a:ext cx="7375855" cy="3722502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6763D61-AEAA-9B4C-A6FE-DA2C92609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400" y="1511300"/>
            <a:ext cx="83566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98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81AC1-0900-5A49-9BB5-7CBD7DEA0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9400507" cy="115031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ConnectEd</a:t>
            </a:r>
            <a:r>
              <a:rPr lang="en-US" dirty="0"/>
              <a:t> 3: </a:t>
            </a:r>
            <a:br>
              <a:rPr lang="en-US" dirty="0"/>
            </a:br>
            <a:r>
              <a:rPr lang="en-US" dirty="0"/>
              <a:t>Info &amp; </a:t>
            </a:r>
            <a:r>
              <a:rPr lang="en-US" dirty="0" err="1"/>
              <a:t>Données</a:t>
            </a:r>
            <a:endParaRPr lang="en-US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324AC7-2664-0C4D-B08C-67C26E009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6061"/>
            <a:ext cx="6632698" cy="2131939"/>
          </a:xfrm>
          <a:prstGeom prst="rect">
            <a:avLst/>
          </a:prstGeom>
        </p:spPr>
      </p:pic>
      <p:pic>
        <p:nvPicPr>
          <p:cNvPr id="7" name="Picture 6" descr="Table&#10;&#10;Description automatically generated with medium confidence">
            <a:extLst>
              <a:ext uri="{FF2B5EF4-FFF2-40B4-BE49-F238E27FC236}">
                <a16:creationId xmlns:a16="http://schemas.microsoft.com/office/drawing/2014/main" id="{165567D8-5603-934D-B4F8-BA2E16A82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662" y="0"/>
            <a:ext cx="6254338" cy="524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14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A78B-7FC4-C142-87CE-3F16BA7E8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Basel Land – Programme d’étude</a:t>
            </a:r>
          </a:p>
        </p:txBody>
      </p:sp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F902A86-96AE-BD44-9E87-97A755A46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49150" y="1846263"/>
            <a:ext cx="7224885" cy="5051026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80218A-9BFC-3A4C-A109-AAD6C23002EB}"/>
              </a:ext>
            </a:extLst>
          </p:cNvPr>
          <p:cNvSpPr/>
          <p:nvPr/>
        </p:nvSpPr>
        <p:spPr>
          <a:xfrm>
            <a:off x="1097280" y="1846263"/>
            <a:ext cx="2126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400" dirty="0"/>
              <a:t>https://</a:t>
            </a:r>
            <a:r>
              <a:rPr lang="fr-CH" sz="2400" dirty="0" err="1"/>
              <a:t>logic.ly</a:t>
            </a:r>
            <a:r>
              <a:rPr lang="fr-CH" sz="2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11037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E89AB-820C-444B-9225-305D3FF6C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1,2,3 … </a:t>
            </a:r>
            <a:r>
              <a:rPr lang="en-US" dirty="0" err="1"/>
              <a:t>codez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Fondation</a:t>
            </a:r>
            <a:r>
              <a:rPr lang="en-US" dirty="0"/>
              <a:t> La main </a:t>
            </a:r>
            <a:r>
              <a:rPr lang="en-US" dirty="0" err="1"/>
              <a:t>à</a:t>
            </a:r>
            <a:r>
              <a:rPr lang="en-US" dirty="0"/>
              <a:t> la pâte)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9987-CBCF-2345-9A64-A65A131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Cycle 4 (12 - 15 </a:t>
            </a:r>
            <a:r>
              <a:rPr lang="en-US" dirty="0" err="1"/>
              <a:t>ans</a:t>
            </a:r>
            <a:r>
              <a:rPr lang="en-US" dirty="0"/>
              <a:t>)</a:t>
            </a:r>
          </a:p>
          <a:p>
            <a:r>
              <a:rPr lang="en-US" dirty="0"/>
              <a:t>6 </a:t>
            </a:r>
            <a:r>
              <a:rPr lang="en-US" dirty="0" err="1"/>
              <a:t>projets</a:t>
            </a:r>
            <a:r>
              <a:rPr lang="en-US" dirty="0"/>
              <a:t> clef </a:t>
            </a:r>
            <a:r>
              <a:rPr lang="en-US" dirty="0" err="1"/>
              <a:t>en</a:t>
            </a:r>
            <a:r>
              <a:rPr lang="en-US" dirty="0"/>
              <a:t> main;</a:t>
            </a:r>
          </a:p>
          <a:p>
            <a:r>
              <a:rPr lang="en-US" dirty="0"/>
              <a:t> </a:t>
            </a:r>
          </a:p>
        </p:txBody>
      </p:sp>
      <p:pic>
        <p:nvPicPr>
          <p:cNvPr id="14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183C804-41A2-C641-AA42-9E02B6AE5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49" y="3350182"/>
            <a:ext cx="9500170" cy="34025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9481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D2F01-0A1B-0D4B-924B-3C84FB6F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1,2,3 … </a:t>
            </a:r>
            <a:r>
              <a:rPr lang="en-US" dirty="0" err="1"/>
              <a:t>codez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 err="1"/>
              <a:t>Domotique</a:t>
            </a:r>
            <a:r>
              <a:rPr lang="en-US" dirty="0"/>
              <a:t> avec Arduino &amp; Scratch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CA77DAD-E02D-A345-9B48-01E454D06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62125"/>
            <a:ext cx="4229259" cy="4809272"/>
          </a:xfrm>
        </p:spPr>
      </p:pic>
      <p:pic>
        <p:nvPicPr>
          <p:cNvPr id="9" name="Picture 8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69EF0636-11D0-0647-A7CC-34B3DFF09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49" t="3404" r="19225"/>
          <a:stretch/>
        </p:blipFill>
        <p:spPr>
          <a:xfrm>
            <a:off x="4554266" y="2362178"/>
            <a:ext cx="3693226" cy="3422672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15BFCA0-688B-5E4E-8430-FCE12ACB2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775" y="1762125"/>
            <a:ext cx="3693225" cy="4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90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7DEA7-41E2-2140-9A8C-68E374831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1,2,3 … </a:t>
            </a:r>
            <a:r>
              <a:rPr lang="en-US" dirty="0" err="1"/>
              <a:t>codez</a:t>
            </a:r>
            <a:r>
              <a:rPr lang="en-US" dirty="0"/>
              <a:t> 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DE5215E-0C1A-B842-B864-D2227CF7AC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0270" y="150005"/>
            <a:ext cx="4942115" cy="6557990"/>
          </a:xfrm>
        </p:spPr>
      </p:pic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2517852-885F-0B42-8273-E2B2268B4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75" y="1737360"/>
            <a:ext cx="5505588" cy="16128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7150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A78B-7FC4-C142-87CE-3F16BA7E8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Simplement Informatique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68D86F-0A10-394B-9D8A-F2B9BFF2E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336673" cy="4023360"/>
          </a:xfrm>
        </p:spPr>
        <p:txBody>
          <a:bodyPr>
            <a:normAutofit/>
          </a:bodyPr>
          <a:lstStyle/>
          <a:p>
            <a:r>
              <a:rPr lang="fr-CH" dirty="0">
                <a:sym typeface="Wingdings" pitchFamily="2" charset="2"/>
              </a:rPr>
              <a:t>Cahier d’</a:t>
            </a:r>
            <a:r>
              <a:rPr lang="fr-CH" dirty="0" err="1">
                <a:sym typeface="Wingdings" pitchFamily="2" charset="2"/>
              </a:rPr>
              <a:t>exercises</a:t>
            </a:r>
            <a:r>
              <a:rPr lang="fr-CH" dirty="0">
                <a:sym typeface="Wingdings" pitchFamily="2" charset="2"/>
              </a:rPr>
              <a:t>; pas de projets; similaire à une approche «pédagogique classique»</a:t>
            </a:r>
          </a:p>
          <a:p>
            <a:pPr marL="0" indent="0">
              <a:buNone/>
            </a:pPr>
            <a:r>
              <a:rPr lang="fr-CH" dirty="0" err="1"/>
              <a:t>Tigerjython</a:t>
            </a:r>
            <a:r>
              <a:rPr lang="fr-CH" dirty="0"/>
              <a:t>: </a:t>
            </a:r>
            <a:r>
              <a:rPr lang="fr-CH" dirty="0" err="1"/>
              <a:t>Turtle</a:t>
            </a:r>
            <a:r>
              <a:rPr lang="fr-CH" dirty="0"/>
              <a:t> </a:t>
            </a:r>
            <a:r>
              <a:rPr lang="fr-CH" dirty="0">
                <a:sym typeface="Wingdings" pitchFamily="2" charset="2"/>
              </a:rPr>
              <a:t> Python</a:t>
            </a:r>
          </a:p>
          <a:p>
            <a:r>
              <a:rPr lang="fr-CH" dirty="0">
                <a:sym typeface="Wingdings" pitchFamily="2" charset="2"/>
              </a:rPr>
              <a:t>Séquence du contenu: </a:t>
            </a:r>
            <a:br>
              <a:rPr lang="fr-CH" dirty="0">
                <a:sym typeface="Wingdings" pitchFamily="2" charset="2"/>
              </a:rPr>
            </a:br>
            <a:r>
              <a:rPr lang="fr-CH" dirty="0">
                <a:sym typeface="Wingdings" pitchFamily="2" charset="2"/>
              </a:rPr>
              <a:t>Fonctions; Boucles; Paramètres; Variables; Conditions &amp; </a:t>
            </a:r>
            <a:r>
              <a:rPr lang="fr-CH" dirty="0" err="1">
                <a:sym typeface="Wingdings" pitchFamily="2" charset="2"/>
              </a:rPr>
              <a:t>Booleans</a:t>
            </a:r>
            <a:r>
              <a:rPr lang="fr-CH" dirty="0">
                <a:sym typeface="Wingdings" pitchFamily="2" charset="2"/>
              </a:rPr>
              <a:t>; Listes; Structures de données de bases(Tabulaires)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879374-226D-A14C-8777-E71A50BA3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516" y="760020"/>
            <a:ext cx="4573484" cy="609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92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3C5C4F-1520-074F-BEC2-ADA8657C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Les </a:t>
            </a:r>
            <a:r>
              <a:rPr lang="fr-CH" dirty="0" err="1"/>
              <a:t>enseignant.e.s</a:t>
            </a:r>
            <a:r>
              <a:rPr lang="fr-CH" dirty="0"/>
              <a:t> sur terrain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F74A4-4CFA-4E4B-813B-CE6E20D66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/>
              <a:t>OCOM MITIC VG &amp; VP; 9</a:t>
            </a:r>
            <a:r>
              <a:rPr lang="fr-CH" baseline="30000" dirty="0"/>
              <a:t>ième</a:t>
            </a:r>
            <a:r>
              <a:rPr lang="fr-CH" dirty="0"/>
              <a:t>- 11</a:t>
            </a:r>
            <a:r>
              <a:rPr lang="fr-CH" baseline="30000" dirty="0"/>
              <a:t>ième</a:t>
            </a:r>
            <a:r>
              <a:rPr lang="fr-CH" dirty="0"/>
              <a:t> </a:t>
            </a:r>
          </a:p>
          <a:p>
            <a:pPr lvl="1"/>
            <a:r>
              <a:rPr lang="fr-CH" dirty="0"/>
              <a:t>Informatique quand possible</a:t>
            </a:r>
          </a:p>
          <a:p>
            <a:r>
              <a:rPr lang="fr-CH" dirty="0"/>
              <a:t>Approches très variées selon </a:t>
            </a:r>
            <a:r>
              <a:rPr lang="fr-CH" dirty="0" err="1"/>
              <a:t>enseignant.e.s</a:t>
            </a:r>
            <a:r>
              <a:rPr lang="fr-CH" dirty="0"/>
              <a:t>, selon </a:t>
            </a:r>
            <a:r>
              <a:rPr lang="fr-CH" dirty="0" err="1"/>
              <a:t>PraFo</a:t>
            </a:r>
            <a:r>
              <a:rPr lang="fr-CH" dirty="0"/>
              <a:t>, selon institution</a:t>
            </a:r>
          </a:p>
          <a:p>
            <a:pPr marL="0" indent="0">
              <a:buNone/>
            </a:pPr>
            <a:endParaRPr lang="fr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0FE2A4-34A8-FE4B-817C-B7639EC8C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90727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A9E2A-9FA2-7D47-9FAE-272EB0351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Algorea</a:t>
            </a:r>
            <a:r>
              <a:rPr lang="en-US" dirty="0"/>
              <a:t> Serious Games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6C450D1-C3D3-B04F-8740-F2EF0A20F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0" y="1979770"/>
            <a:ext cx="7215414" cy="4591627"/>
          </a:xfrm>
          <a:prstGeom prst="rect">
            <a:avLst/>
          </a:prstGeom>
        </p:spPr>
      </p:pic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A524C45-8484-AD47-8EB5-7311618B3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80" y="1600562"/>
            <a:ext cx="48768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62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A9E2A-9FA2-7D47-9FAE-272EB0351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Algorea</a:t>
            </a:r>
            <a:r>
              <a:rPr lang="en-US" dirty="0"/>
              <a:t> Serious Games</a:t>
            </a:r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355DA947-6111-304A-809F-4E967F5BE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698" y="1737360"/>
            <a:ext cx="8476117" cy="44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75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513BA-889B-C245-8534-E0D180BEB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“Vos” </a:t>
            </a:r>
            <a:r>
              <a:rPr lang="en-US" sz="3600" dirty="0" err="1"/>
              <a:t>élèves</a:t>
            </a:r>
            <a:r>
              <a:rPr lang="en-US" sz="3600" dirty="0"/>
              <a:t> qui </a:t>
            </a:r>
            <a:r>
              <a:rPr lang="en-US" sz="3600" dirty="0" err="1"/>
              <a:t>commencent</a:t>
            </a:r>
            <a:r>
              <a:rPr lang="en-US" sz="3600" dirty="0"/>
              <a:t> dans 2 </a:t>
            </a:r>
            <a:r>
              <a:rPr lang="en-US" sz="3600" dirty="0" err="1"/>
              <a:t>ans</a:t>
            </a:r>
            <a:r>
              <a:rPr lang="en-US" sz="3600" dirty="0"/>
              <a:t> ne </a:t>
            </a:r>
            <a:r>
              <a:rPr lang="en-US" sz="3600" dirty="0" err="1"/>
              <a:t>seront</a:t>
            </a:r>
            <a:r>
              <a:rPr lang="en-US" sz="3600" dirty="0"/>
              <a:t> pas </a:t>
            </a:r>
            <a:r>
              <a:rPr lang="en-US" sz="3600" dirty="0" err="1"/>
              <a:t>comme</a:t>
            </a:r>
            <a:r>
              <a:rPr lang="en-US" sz="3600" dirty="0"/>
              <a:t> </a:t>
            </a:r>
            <a:r>
              <a:rPr lang="en-US" sz="3600" dirty="0" err="1"/>
              <a:t>ceux</a:t>
            </a:r>
            <a:r>
              <a:rPr lang="en-US" sz="3600" dirty="0"/>
              <a:t> que </a:t>
            </a:r>
            <a:r>
              <a:rPr lang="en-US" sz="3600" dirty="0" err="1"/>
              <a:t>vous</a:t>
            </a:r>
            <a:r>
              <a:rPr lang="en-US" sz="3600" dirty="0"/>
              <a:t> </a:t>
            </a:r>
            <a:r>
              <a:rPr lang="en-US" sz="3600" dirty="0" err="1"/>
              <a:t>avez</a:t>
            </a:r>
            <a:r>
              <a:rPr lang="en-US" sz="3600" dirty="0"/>
              <a:t> </a:t>
            </a:r>
            <a:r>
              <a:rPr lang="en-US" sz="3600" dirty="0" err="1"/>
              <a:t>maintenant</a:t>
            </a:r>
            <a:r>
              <a:rPr lang="en-US" sz="3600" dirty="0"/>
              <a:t>…</a:t>
            </a:r>
          </a:p>
        </p:txBody>
      </p:sp>
      <p:pic>
        <p:nvPicPr>
          <p:cNvPr id="1026" name="Picture 2" descr="When do novices become experts? – David Didau">
            <a:extLst>
              <a:ext uri="{FF2B5EF4-FFF2-40B4-BE49-F238E27FC236}">
                <a16:creationId xmlns:a16="http://schemas.microsoft.com/office/drawing/2014/main" id="{CA296966-998E-2641-BE03-5704CCBC5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" b="46798"/>
          <a:stretch/>
        </p:blipFill>
        <p:spPr bwMode="auto">
          <a:xfrm>
            <a:off x="2481580" y="1909448"/>
            <a:ext cx="7289800" cy="179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2900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5467B-7B98-9244-A247-D1CFD51FA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Flowlab.io</a:t>
            </a:r>
            <a:r>
              <a:rPr lang="en-US" dirty="0"/>
              <a:t>	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83BCD5D-5FBF-7748-AE0B-B082B3B3D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26459" y="1747268"/>
            <a:ext cx="9400042" cy="4887046"/>
          </a:xfrm>
        </p:spPr>
      </p:pic>
    </p:spTree>
    <p:extLst>
      <p:ext uri="{BB962C8B-B14F-4D97-AF65-F5344CB8AC3E}">
        <p14:creationId xmlns:p14="http://schemas.microsoft.com/office/powerpoint/2010/main" val="1024895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F4A99-3CD2-6849-91F9-61DDF4377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Compression </a:t>
            </a:r>
            <a:r>
              <a:rPr lang="en-US" dirty="0" err="1"/>
              <a:t>d’images</a:t>
            </a:r>
            <a:endParaRPr lang="en-US" dirty="0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363598BF-118E-9245-9407-28DF73172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080" y="1737360"/>
            <a:ext cx="5575167" cy="4254500"/>
          </a:xfr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DC9676CC-128A-014E-A03A-2F020E0E2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894"/>
          <a:stretch/>
        </p:blipFill>
        <p:spPr>
          <a:xfrm>
            <a:off x="5739247" y="1737360"/>
            <a:ext cx="5934198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515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C0341-103C-D04D-B6EF-08F7260A4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Algorithmes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avec LARP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46DA913-AE23-1D48-9577-482E78626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7360"/>
            <a:ext cx="5082639" cy="5010544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2213D2C-BED6-CD46-B20D-9C3E179CF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940" y="102780"/>
            <a:ext cx="6295380" cy="664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114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95AF9-AC47-CE46-92F1-1987273AF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 err="1"/>
              <a:t>en</a:t>
            </a:r>
            <a:r>
              <a:rPr lang="en-US" dirty="0"/>
              <a:t> 11ième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A9CD4-E1B7-D74A-8A3E-B8E6828AB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864133" cy="4023360"/>
          </a:xfrm>
        </p:spPr>
        <p:txBody>
          <a:bodyPr/>
          <a:lstStyle/>
          <a:p>
            <a:r>
              <a:rPr lang="en-US" dirty="0"/>
              <a:t>IDE: PyCharm</a:t>
            </a:r>
          </a:p>
          <a:p>
            <a:r>
              <a:rPr lang="en-US" dirty="0"/>
              <a:t>Introduction de variables, types, </a:t>
            </a:r>
            <a:r>
              <a:rPr lang="en-US" dirty="0" err="1"/>
              <a:t>conditionnels</a:t>
            </a:r>
            <a:r>
              <a:rPr lang="en-US" dirty="0"/>
              <a:t>, …</a:t>
            </a:r>
          </a:p>
          <a:p>
            <a:r>
              <a:rPr lang="en-US" dirty="0" err="1"/>
              <a:t>Séquences</a:t>
            </a:r>
            <a:r>
              <a:rPr lang="en-US" dirty="0"/>
              <a:t> </a:t>
            </a:r>
            <a:r>
              <a:rPr lang="en-US" dirty="0" err="1"/>
              <a:t>d’exercises</a:t>
            </a:r>
            <a:r>
              <a:rPr lang="en-US" dirty="0"/>
              <a:t> &amp; 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0E4A375-E579-B042-A018-7FA48C323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858" y="1666781"/>
            <a:ext cx="6758142" cy="426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408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95AF9-AC47-CE46-92F1-1987273AF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 err="1"/>
              <a:t>en</a:t>
            </a:r>
            <a:r>
              <a:rPr lang="en-US" dirty="0"/>
              <a:t> 11ième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A9CD4-E1B7-D74A-8A3E-B8E6828AB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864133" cy="4023360"/>
          </a:xfrm>
        </p:spPr>
        <p:txBody>
          <a:bodyPr/>
          <a:lstStyle/>
          <a:p>
            <a:r>
              <a:rPr lang="en-US" dirty="0"/>
              <a:t>IDE: PyCharm</a:t>
            </a:r>
          </a:p>
          <a:p>
            <a:r>
              <a:rPr lang="en-US" dirty="0"/>
              <a:t>Introduction de variables, types, </a:t>
            </a:r>
            <a:r>
              <a:rPr lang="en-US" dirty="0" err="1"/>
              <a:t>conditionnels</a:t>
            </a:r>
            <a:r>
              <a:rPr lang="en-US" dirty="0"/>
              <a:t>, …</a:t>
            </a:r>
          </a:p>
          <a:p>
            <a:r>
              <a:rPr lang="en-US" dirty="0" err="1"/>
              <a:t>Séquences</a:t>
            </a:r>
            <a:r>
              <a:rPr lang="en-US" dirty="0"/>
              <a:t> </a:t>
            </a:r>
            <a:r>
              <a:rPr lang="en-US" dirty="0" err="1"/>
              <a:t>d’exercises</a:t>
            </a:r>
            <a:r>
              <a:rPr lang="en-US" dirty="0"/>
              <a:t> &amp; </a:t>
            </a:r>
          </a:p>
          <a:p>
            <a:r>
              <a:rPr lang="en-US" dirty="0"/>
              <a:t>Project ”fermé”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D8B1D855-0650-C144-8864-84A68CB1A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111" y="2079414"/>
            <a:ext cx="6350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952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AB3B3-8685-B240-9308-B8AFF2F36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 </a:t>
            </a:r>
            <a:r>
              <a:rPr lang="en-US" dirty="0" err="1"/>
              <a:t>didactique</a:t>
            </a:r>
            <a:r>
              <a:rPr lang="en-US" dirty="0"/>
              <a:t> de la science </a:t>
            </a:r>
            <a:r>
              <a:rPr lang="en-US" dirty="0" err="1"/>
              <a:t>informatique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8FEE8-89F7-574F-A970-151BF3018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ym typeface="Wingdings" pitchFamily="2" charset="2"/>
              </a:rPr>
              <a:t>Sensibilisation</a:t>
            </a:r>
            <a:r>
              <a:rPr lang="en-US" dirty="0">
                <a:sym typeface="Wingdings" pitchFamily="2" charset="2"/>
              </a:rPr>
              <a:t> aux </a:t>
            </a:r>
            <a:r>
              <a:rPr lang="en-US" dirty="0" err="1">
                <a:sym typeface="Wingdings" pitchFamily="2" charset="2"/>
              </a:rPr>
              <a:t>enjeux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sociaux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Comment </a:t>
            </a:r>
            <a:r>
              <a:rPr lang="en-US" dirty="0" err="1">
                <a:sym typeface="Wingdings" pitchFamily="2" charset="2"/>
              </a:rPr>
              <a:t>intégrer</a:t>
            </a:r>
            <a:r>
              <a:rPr lang="en-US" dirty="0">
                <a:sym typeface="Wingdings" pitchFamily="2" charset="2"/>
              </a:rPr>
              <a:t> dans les </a:t>
            </a:r>
            <a:r>
              <a:rPr lang="en-US" dirty="0" err="1">
                <a:sym typeface="Wingdings" pitchFamily="2" charset="2"/>
              </a:rPr>
              <a:t>autres</a:t>
            </a:r>
            <a:r>
              <a:rPr lang="en-US" dirty="0">
                <a:sym typeface="Wingdings" pitchFamily="2" charset="2"/>
              </a:rPr>
              <a:t> disciplines?</a:t>
            </a:r>
          </a:p>
          <a:p>
            <a:pPr lvl="1"/>
            <a:r>
              <a:rPr lang="en-US" dirty="0">
                <a:sym typeface="Wingdings" pitchFamily="2" charset="2"/>
              </a:rPr>
              <a:t>1h / </a:t>
            </a:r>
            <a:r>
              <a:rPr lang="en-US" dirty="0" err="1">
                <a:sym typeface="Wingdings" pitchFamily="2" charset="2"/>
              </a:rPr>
              <a:t>semaine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 err="1">
                <a:sym typeface="Wingdings" pitchFamily="2" charset="2"/>
              </a:rPr>
              <a:t>Opportunité</a:t>
            </a:r>
            <a:r>
              <a:rPr lang="en-US" dirty="0">
                <a:sym typeface="Wingdings" pitchFamily="2" charset="2"/>
              </a:rPr>
              <a:t> de transformation </a:t>
            </a:r>
            <a:r>
              <a:rPr lang="en-US" dirty="0" err="1">
                <a:sym typeface="Wingdings" pitchFamily="2" charset="2"/>
              </a:rPr>
              <a:t>mutuelle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>
                <a:sym typeface="Wingdings" pitchFamily="2" charset="2"/>
              </a:rPr>
              <a:t>Pensée </a:t>
            </a:r>
            <a:r>
              <a:rPr lang="en-US" dirty="0" err="1">
                <a:sym typeface="Wingdings" pitchFamily="2" charset="2"/>
              </a:rPr>
              <a:t>Computationnelle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comme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objectif</a:t>
            </a:r>
            <a:r>
              <a:rPr lang="en-US" dirty="0">
                <a:sym typeface="Wingdings" pitchFamily="2" charset="2"/>
              </a:rPr>
              <a:t> transversal</a:t>
            </a:r>
          </a:p>
          <a:p>
            <a:r>
              <a:rPr lang="en-US" dirty="0" err="1">
                <a:sym typeface="Wingdings" pitchFamily="2" charset="2"/>
              </a:rPr>
              <a:t>Approches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inclusives</a:t>
            </a:r>
            <a:r>
              <a:rPr lang="en-US" dirty="0">
                <a:sym typeface="Wingdings" pitchFamily="2" charset="2"/>
              </a:rPr>
              <a:t> par </a:t>
            </a:r>
            <a:r>
              <a:rPr lang="en-US" dirty="0" err="1">
                <a:sym typeface="Wingdings" pitchFamily="2" charset="2"/>
              </a:rPr>
              <a:t>différenciation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Images et attitudes </a:t>
            </a:r>
            <a:r>
              <a:rPr lang="en-US" dirty="0" err="1">
                <a:sym typeface="Wingdings" pitchFamily="2" charset="2"/>
              </a:rPr>
              <a:t>positifs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envers</a:t>
            </a:r>
            <a:r>
              <a:rPr lang="en-US" dirty="0">
                <a:sym typeface="Wingdings" pitchFamily="2" charset="2"/>
              </a:rPr>
              <a:t> la science </a:t>
            </a:r>
            <a:r>
              <a:rPr lang="en-US" dirty="0" err="1">
                <a:sym typeface="Wingdings" pitchFamily="2" charset="2"/>
              </a:rPr>
              <a:t>informatique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b="1" dirty="0">
                <a:sym typeface="Wingdings" pitchFamily="2" charset="2"/>
              </a:rPr>
              <a:t>surtout </a:t>
            </a:r>
            <a:r>
              <a:rPr lang="en-US" b="1" dirty="0" err="1">
                <a:sym typeface="Wingdings" pitchFamily="2" charset="2"/>
              </a:rPr>
              <a:t>aussi</a:t>
            </a:r>
            <a:r>
              <a:rPr lang="en-US" b="1" dirty="0">
                <a:sym typeface="Wingdings" pitchFamily="2" charset="2"/>
              </a:rPr>
              <a:t> </a:t>
            </a:r>
            <a:r>
              <a:rPr lang="en-US" b="1" dirty="0" err="1">
                <a:sym typeface="Wingdings" pitchFamily="2" charset="2"/>
              </a:rPr>
              <a:t>parmis</a:t>
            </a:r>
            <a:r>
              <a:rPr lang="en-US" b="1" dirty="0">
                <a:sym typeface="Wingdings" pitchFamily="2" charset="2"/>
              </a:rPr>
              <a:t> les </a:t>
            </a:r>
            <a:r>
              <a:rPr lang="en-US" b="1" dirty="0" err="1">
                <a:sym typeface="Wingdings" pitchFamily="2" charset="2"/>
              </a:rPr>
              <a:t>groupes</a:t>
            </a:r>
            <a:r>
              <a:rPr lang="en-US" b="1" dirty="0">
                <a:sym typeface="Wingdings" pitchFamily="2" charset="2"/>
              </a:rPr>
              <a:t> sous-</a:t>
            </a:r>
            <a:r>
              <a:rPr lang="en-US" b="1" dirty="0" err="1">
                <a:sym typeface="Wingdings" pitchFamily="2" charset="2"/>
              </a:rPr>
              <a:t>représentés</a:t>
            </a:r>
            <a:r>
              <a:rPr lang="en-US" b="1" dirty="0">
                <a:sym typeface="Wingdings" pitchFamily="2" charset="2"/>
              </a:rPr>
              <a:t> </a:t>
            </a:r>
            <a:r>
              <a:rPr lang="en-US" b="1" dirty="0" err="1">
                <a:sym typeface="Wingdings" pitchFamily="2" charset="2"/>
              </a:rPr>
              <a:t>en</a:t>
            </a:r>
            <a:r>
              <a:rPr lang="en-US" b="1" dirty="0">
                <a:sym typeface="Wingdings" pitchFamily="2" charset="2"/>
              </a:rPr>
              <a:t> </a:t>
            </a:r>
            <a:r>
              <a:rPr lang="en-US" b="1" dirty="0" err="1">
                <a:sym typeface="Wingdings" pitchFamily="2" charset="2"/>
              </a:rPr>
              <a:t>informatique</a:t>
            </a:r>
            <a:r>
              <a:rPr lang="en-US" b="1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76DE4-7BEA-0140-B66C-E63C698B6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404739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AB3B3-8685-B240-9308-B8AFF2F36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 </a:t>
            </a:r>
            <a:r>
              <a:rPr lang="en-US" dirty="0" err="1"/>
              <a:t>didactique</a:t>
            </a:r>
            <a:r>
              <a:rPr lang="en-US" dirty="0"/>
              <a:t> de la science </a:t>
            </a:r>
            <a:r>
              <a:rPr lang="en-US" dirty="0" err="1"/>
              <a:t>informatique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8FEE8-89F7-574F-A970-151BF3018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ym typeface="Wingdings" pitchFamily="2" charset="2"/>
              </a:rPr>
              <a:t>Sensibilisation</a:t>
            </a:r>
            <a:r>
              <a:rPr lang="en-US" dirty="0">
                <a:sym typeface="Wingdings" pitchFamily="2" charset="2"/>
              </a:rPr>
              <a:t> aux </a:t>
            </a:r>
            <a:r>
              <a:rPr lang="en-US" dirty="0" err="1">
                <a:sym typeface="Wingdings" pitchFamily="2" charset="2"/>
              </a:rPr>
              <a:t>enjeux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sociaux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Comment </a:t>
            </a:r>
            <a:r>
              <a:rPr lang="en-US" dirty="0" err="1">
                <a:sym typeface="Wingdings" pitchFamily="2" charset="2"/>
              </a:rPr>
              <a:t>intégrer</a:t>
            </a:r>
            <a:r>
              <a:rPr lang="en-US" dirty="0">
                <a:sym typeface="Wingdings" pitchFamily="2" charset="2"/>
              </a:rPr>
              <a:t> dans les </a:t>
            </a:r>
            <a:r>
              <a:rPr lang="en-US" dirty="0" err="1">
                <a:sym typeface="Wingdings" pitchFamily="2" charset="2"/>
              </a:rPr>
              <a:t>autres</a:t>
            </a:r>
            <a:r>
              <a:rPr lang="en-US" dirty="0">
                <a:sym typeface="Wingdings" pitchFamily="2" charset="2"/>
              </a:rPr>
              <a:t> disciplines?</a:t>
            </a:r>
          </a:p>
          <a:p>
            <a:pPr lvl="1"/>
            <a:r>
              <a:rPr lang="en-US" dirty="0">
                <a:sym typeface="Wingdings" pitchFamily="2" charset="2"/>
              </a:rPr>
              <a:t>1h / </a:t>
            </a:r>
            <a:r>
              <a:rPr lang="en-US" dirty="0" err="1">
                <a:sym typeface="Wingdings" pitchFamily="2" charset="2"/>
              </a:rPr>
              <a:t>semaine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 err="1">
                <a:sym typeface="Wingdings" pitchFamily="2" charset="2"/>
              </a:rPr>
              <a:t>Opportunité</a:t>
            </a:r>
            <a:r>
              <a:rPr lang="en-US" dirty="0">
                <a:sym typeface="Wingdings" pitchFamily="2" charset="2"/>
              </a:rPr>
              <a:t> de transformation </a:t>
            </a:r>
            <a:r>
              <a:rPr lang="en-US" dirty="0" err="1">
                <a:sym typeface="Wingdings" pitchFamily="2" charset="2"/>
              </a:rPr>
              <a:t>mutuelle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>
                <a:sym typeface="Wingdings" pitchFamily="2" charset="2"/>
              </a:rPr>
              <a:t>Pensée </a:t>
            </a:r>
            <a:r>
              <a:rPr lang="en-US" dirty="0" err="1">
                <a:sym typeface="Wingdings" pitchFamily="2" charset="2"/>
              </a:rPr>
              <a:t>Computationnelle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comme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objectif</a:t>
            </a:r>
            <a:r>
              <a:rPr lang="en-US" dirty="0">
                <a:sym typeface="Wingdings" pitchFamily="2" charset="2"/>
              </a:rPr>
              <a:t> transversal</a:t>
            </a:r>
          </a:p>
          <a:p>
            <a:r>
              <a:rPr lang="en-US" dirty="0" err="1">
                <a:sym typeface="Wingdings" pitchFamily="2" charset="2"/>
              </a:rPr>
              <a:t>Approches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inclusives</a:t>
            </a:r>
            <a:r>
              <a:rPr lang="en-US" dirty="0">
                <a:sym typeface="Wingdings" pitchFamily="2" charset="2"/>
              </a:rPr>
              <a:t> par </a:t>
            </a:r>
            <a:r>
              <a:rPr lang="en-US" dirty="0" err="1">
                <a:sym typeface="Wingdings" pitchFamily="2" charset="2"/>
              </a:rPr>
              <a:t>différenciation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Images et attitudes </a:t>
            </a:r>
            <a:r>
              <a:rPr lang="en-US" dirty="0" err="1">
                <a:sym typeface="Wingdings" pitchFamily="2" charset="2"/>
              </a:rPr>
              <a:t>positifs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envers</a:t>
            </a:r>
            <a:r>
              <a:rPr lang="en-US" dirty="0">
                <a:sym typeface="Wingdings" pitchFamily="2" charset="2"/>
              </a:rPr>
              <a:t> la science </a:t>
            </a:r>
            <a:r>
              <a:rPr lang="en-US" dirty="0" err="1">
                <a:sym typeface="Wingdings" pitchFamily="2" charset="2"/>
              </a:rPr>
              <a:t>informatique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b="1" dirty="0">
                <a:sym typeface="Wingdings" pitchFamily="2" charset="2"/>
              </a:rPr>
              <a:t>surtout </a:t>
            </a:r>
            <a:r>
              <a:rPr lang="en-US" b="1" dirty="0" err="1">
                <a:sym typeface="Wingdings" pitchFamily="2" charset="2"/>
              </a:rPr>
              <a:t>aussi</a:t>
            </a:r>
            <a:r>
              <a:rPr lang="en-US" b="1" dirty="0">
                <a:sym typeface="Wingdings" pitchFamily="2" charset="2"/>
              </a:rPr>
              <a:t> </a:t>
            </a:r>
            <a:r>
              <a:rPr lang="en-US" b="1" dirty="0" err="1">
                <a:sym typeface="Wingdings" pitchFamily="2" charset="2"/>
              </a:rPr>
              <a:t>parmis</a:t>
            </a:r>
            <a:r>
              <a:rPr lang="en-US" b="1" dirty="0">
                <a:sym typeface="Wingdings" pitchFamily="2" charset="2"/>
              </a:rPr>
              <a:t> les </a:t>
            </a:r>
            <a:r>
              <a:rPr lang="en-US" b="1" dirty="0" err="1">
                <a:sym typeface="Wingdings" pitchFamily="2" charset="2"/>
              </a:rPr>
              <a:t>groupes</a:t>
            </a:r>
            <a:r>
              <a:rPr lang="en-US" b="1" dirty="0">
                <a:sym typeface="Wingdings" pitchFamily="2" charset="2"/>
              </a:rPr>
              <a:t> sous-</a:t>
            </a:r>
            <a:r>
              <a:rPr lang="en-US" b="1" dirty="0" err="1">
                <a:sym typeface="Wingdings" pitchFamily="2" charset="2"/>
              </a:rPr>
              <a:t>représentés</a:t>
            </a:r>
            <a:r>
              <a:rPr lang="en-US" b="1" dirty="0">
                <a:sym typeface="Wingdings" pitchFamily="2" charset="2"/>
              </a:rPr>
              <a:t> </a:t>
            </a:r>
            <a:r>
              <a:rPr lang="en-US" b="1" dirty="0" err="1">
                <a:sym typeface="Wingdings" pitchFamily="2" charset="2"/>
              </a:rPr>
              <a:t>en</a:t>
            </a:r>
            <a:r>
              <a:rPr lang="en-US" b="1" dirty="0">
                <a:sym typeface="Wingdings" pitchFamily="2" charset="2"/>
              </a:rPr>
              <a:t> </a:t>
            </a:r>
            <a:r>
              <a:rPr lang="en-US" b="1" dirty="0" err="1">
                <a:sym typeface="Wingdings" pitchFamily="2" charset="2"/>
              </a:rPr>
              <a:t>informatique</a:t>
            </a:r>
            <a:r>
              <a:rPr lang="en-US" b="1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76DE4-7BEA-0140-B66C-E63C698B6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fr-CH" sz="24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838121F-3168-7441-9151-4BEFD9325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318" y="3429000"/>
            <a:ext cx="5108432" cy="319743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3882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AB3B3-8685-B240-9308-B8AFF2F36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 </a:t>
            </a:r>
            <a:r>
              <a:rPr lang="en-US" dirty="0" err="1"/>
              <a:t>didactique</a:t>
            </a:r>
            <a:r>
              <a:rPr lang="en-US" dirty="0"/>
              <a:t> de la science </a:t>
            </a:r>
            <a:r>
              <a:rPr lang="en-US" dirty="0" err="1"/>
              <a:t>informatique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8FEE8-89F7-574F-A970-151BF3018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ym typeface="Wingdings" pitchFamily="2" charset="2"/>
              </a:rPr>
              <a:t>Sensibilisation</a:t>
            </a:r>
            <a:r>
              <a:rPr lang="en-US" dirty="0">
                <a:sym typeface="Wingdings" pitchFamily="2" charset="2"/>
              </a:rPr>
              <a:t> aux </a:t>
            </a:r>
            <a:r>
              <a:rPr lang="en-US" dirty="0" err="1">
                <a:sym typeface="Wingdings" pitchFamily="2" charset="2"/>
              </a:rPr>
              <a:t>enjeux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sociaux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Comment </a:t>
            </a:r>
            <a:r>
              <a:rPr lang="en-US" dirty="0" err="1">
                <a:sym typeface="Wingdings" pitchFamily="2" charset="2"/>
              </a:rPr>
              <a:t>intégrer</a:t>
            </a:r>
            <a:r>
              <a:rPr lang="en-US" dirty="0">
                <a:sym typeface="Wingdings" pitchFamily="2" charset="2"/>
              </a:rPr>
              <a:t> dans les </a:t>
            </a:r>
            <a:r>
              <a:rPr lang="en-US" dirty="0" err="1">
                <a:sym typeface="Wingdings" pitchFamily="2" charset="2"/>
              </a:rPr>
              <a:t>autres</a:t>
            </a:r>
            <a:r>
              <a:rPr lang="en-US" dirty="0">
                <a:sym typeface="Wingdings" pitchFamily="2" charset="2"/>
              </a:rPr>
              <a:t> disciplines?</a:t>
            </a:r>
          </a:p>
          <a:p>
            <a:pPr lvl="1"/>
            <a:r>
              <a:rPr lang="en-US" dirty="0">
                <a:sym typeface="Wingdings" pitchFamily="2" charset="2"/>
              </a:rPr>
              <a:t>1h / </a:t>
            </a:r>
            <a:r>
              <a:rPr lang="en-US" dirty="0" err="1">
                <a:sym typeface="Wingdings" pitchFamily="2" charset="2"/>
              </a:rPr>
              <a:t>semaine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 err="1">
                <a:sym typeface="Wingdings" pitchFamily="2" charset="2"/>
              </a:rPr>
              <a:t>Opportunité</a:t>
            </a:r>
            <a:r>
              <a:rPr lang="en-US" dirty="0">
                <a:sym typeface="Wingdings" pitchFamily="2" charset="2"/>
              </a:rPr>
              <a:t> de transformation </a:t>
            </a:r>
            <a:r>
              <a:rPr lang="en-US" dirty="0" err="1">
                <a:sym typeface="Wingdings" pitchFamily="2" charset="2"/>
              </a:rPr>
              <a:t>mutuelle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>
                <a:sym typeface="Wingdings" pitchFamily="2" charset="2"/>
              </a:rPr>
              <a:t>Pensée </a:t>
            </a:r>
            <a:r>
              <a:rPr lang="en-US" dirty="0" err="1">
                <a:sym typeface="Wingdings" pitchFamily="2" charset="2"/>
              </a:rPr>
              <a:t>Computationnelle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comme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objectif</a:t>
            </a:r>
            <a:r>
              <a:rPr lang="en-US" dirty="0">
                <a:sym typeface="Wingdings" pitchFamily="2" charset="2"/>
              </a:rPr>
              <a:t> transversal</a:t>
            </a:r>
          </a:p>
          <a:p>
            <a:r>
              <a:rPr lang="en-US" dirty="0" err="1">
                <a:sym typeface="Wingdings" pitchFamily="2" charset="2"/>
              </a:rPr>
              <a:t>Approches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inclusives</a:t>
            </a:r>
            <a:r>
              <a:rPr lang="en-US" dirty="0">
                <a:sym typeface="Wingdings" pitchFamily="2" charset="2"/>
              </a:rPr>
              <a:t> par </a:t>
            </a:r>
            <a:r>
              <a:rPr lang="en-US" dirty="0" err="1">
                <a:sym typeface="Wingdings" pitchFamily="2" charset="2"/>
              </a:rPr>
              <a:t>différenciation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Images et attitudes </a:t>
            </a:r>
            <a:r>
              <a:rPr lang="en-US" dirty="0" err="1">
                <a:sym typeface="Wingdings" pitchFamily="2" charset="2"/>
              </a:rPr>
              <a:t>positifs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envers</a:t>
            </a:r>
            <a:r>
              <a:rPr lang="en-US" dirty="0">
                <a:sym typeface="Wingdings" pitchFamily="2" charset="2"/>
              </a:rPr>
              <a:t> la science </a:t>
            </a:r>
            <a:r>
              <a:rPr lang="en-US" dirty="0" err="1">
                <a:sym typeface="Wingdings" pitchFamily="2" charset="2"/>
              </a:rPr>
              <a:t>informatique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b="1" dirty="0">
                <a:sym typeface="Wingdings" pitchFamily="2" charset="2"/>
              </a:rPr>
              <a:t>surtout </a:t>
            </a:r>
            <a:r>
              <a:rPr lang="en-US" b="1" dirty="0" err="1">
                <a:sym typeface="Wingdings" pitchFamily="2" charset="2"/>
              </a:rPr>
              <a:t>aussi</a:t>
            </a:r>
            <a:r>
              <a:rPr lang="en-US" b="1" dirty="0">
                <a:sym typeface="Wingdings" pitchFamily="2" charset="2"/>
              </a:rPr>
              <a:t> </a:t>
            </a:r>
            <a:r>
              <a:rPr lang="en-US" b="1" dirty="0" err="1">
                <a:sym typeface="Wingdings" pitchFamily="2" charset="2"/>
              </a:rPr>
              <a:t>parmis</a:t>
            </a:r>
            <a:r>
              <a:rPr lang="en-US" b="1" dirty="0">
                <a:sym typeface="Wingdings" pitchFamily="2" charset="2"/>
              </a:rPr>
              <a:t> les </a:t>
            </a:r>
            <a:r>
              <a:rPr lang="en-US" b="1" dirty="0" err="1">
                <a:sym typeface="Wingdings" pitchFamily="2" charset="2"/>
              </a:rPr>
              <a:t>groupes</a:t>
            </a:r>
            <a:r>
              <a:rPr lang="en-US" b="1" dirty="0">
                <a:sym typeface="Wingdings" pitchFamily="2" charset="2"/>
              </a:rPr>
              <a:t> sous-</a:t>
            </a:r>
            <a:r>
              <a:rPr lang="en-US" b="1" dirty="0" err="1">
                <a:sym typeface="Wingdings" pitchFamily="2" charset="2"/>
              </a:rPr>
              <a:t>représentés</a:t>
            </a:r>
            <a:r>
              <a:rPr lang="en-US" b="1" dirty="0">
                <a:sym typeface="Wingdings" pitchFamily="2" charset="2"/>
              </a:rPr>
              <a:t> </a:t>
            </a:r>
            <a:r>
              <a:rPr lang="en-US" b="1" dirty="0" err="1">
                <a:sym typeface="Wingdings" pitchFamily="2" charset="2"/>
              </a:rPr>
              <a:t>en</a:t>
            </a:r>
            <a:r>
              <a:rPr lang="en-US" b="1" dirty="0">
                <a:sym typeface="Wingdings" pitchFamily="2" charset="2"/>
              </a:rPr>
              <a:t> </a:t>
            </a:r>
            <a:r>
              <a:rPr lang="en-US" b="1" dirty="0" err="1">
                <a:sym typeface="Wingdings" pitchFamily="2" charset="2"/>
              </a:rPr>
              <a:t>informatique</a:t>
            </a:r>
            <a:r>
              <a:rPr lang="en-US" b="1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76DE4-7BEA-0140-B66C-E63C698B6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fr-CH" sz="240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68357F3-1CA6-914E-AEBB-6D53400E8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636" y="3429000"/>
            <a:ext cx="7707312" cy="317123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6217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AB3B3-8685-B240-9308-B8AFF2F36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 </a:t>
            </a:r>
            <a:r>
              <a:rPr lang="en-US" dirty="0" err="1"/>
              <a:t>didactique</a:t>
            </a:r>
            <a:r>
              <a:rPr lang="en-US" dirty="0"/>
              <a:t> de la science </a:t>
            </a:r>
            <a:r>
              <a:rPr lang="en-US" dirty="0" err="1"/>
              <a:t>informatique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8FEE8-89F7-574F-A970-151BF3018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ym typeface="Wingdings" pitchFamily="2" charset="2"/>
              </a:rPr>
              <a:t>Sensibilisation</a:t>
            </a:r>
            <a:r>
              <a:rPr lang="en-US" dirty="0">
                <a:sym typeface="Wingdings" pitchFamily="2" charset="2"/>
              </a:rPr>
              <a:t> aux </a:t>
            </a:r>
            <a:r>
              <a:rPr lang="en-US" dirty="0" err="1">
                <a:sym typeface="Wingdings" pitchFamily="2" charset="2"/>
              </a:rPr>
              <a:t>enjeux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sociaux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Comment </a:t>
            </a:r>
            <a:r>
              <a:rPr lang="en-US" dirty="0" err="1">
                <a:sym typeface="Wingdings" pitchFamily="2" charset="2"/>
              </a:rPr>
              <a:t>intégrer</a:t>
            </a:r>
            <a:r>
              <a:rPr lang="en-US" dirty="0">
                <a:sym typeface="Wingdings" pitchFamily="2" charset="2"/>
              </a:rPr>
              <a:t> dans les </a:t>
            </a:r>
            <a:r>
              <a:rPr lang="en-US" dirty="0" err="1">
                <a:sym typeface="Wingdings" pitchFamily="2" charset="2"/>
              </a:rPr>
              <a:t>autres</a:t>
            </a:r>
            <a:r>
              <a:rPr lang="en-US" dirty="0">
                <a:sym typeface="Wingdings" pitchFamily="2" charset="2"/>
              </a:rPr>
              <a:t> disciplines?</a:t>
            </a:r>
          </a:p>
          <a:p>
            <a:pPr lvl="1"/>
            <a:r>
              <a:rPr lang="en-US" dirty="0">
                <a:sym typeface="Wingdings" pitchFamily="2" charset="2"/>
              </a:rPr>
              <a:t>1h / </a:t>
            </a:r>
            <a:r>
              <a:rPr lang="en-US" dirty="0" err="1">
                <a:sym typeface="Wingdings" pitchFamily="2" charset="2"/>
              </a:rPr>
              <a:t>semaine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 err="1">
                <a:sym typeface="Wingdings" pitchFamily="2" charset="2"/>
              </a:rPr>
              <a:t>Opportunité</a:t>
            </a:r>
            <a:r>
              <a:rPr lang="en-US" dirty="0">
                <a:sym typeface="Wingdings" pitchFamily="2" charset="2"/>
              </a:rPr>
              <a:t> de transformation </a:t>
            </a:r>
            <a:r>
              <a:rPr lang="en-US" dirty="0" err="1">
                <a:sym typeface="Wingdings" pitchFamily="2" charset="2"/>
              </a:rPr>
              <a:t>mutuelle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>
                <a:sym typeface="Wingdings" pitchFamily="2" charset="2"/>
              </a:rPr>
              <a:t>Pensée </a:t>
            </a:r>
            <a:r>
              <a:rPr lang="en-US" dirty="0" err="1">
                <a:sym typeface="Wingdings" pitchFamily="2" charset="2"/>
              </a:rPr>
              <a:t>Computationnelle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comme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objectif</a:t>
            </a:r>
            <a:r>
              <a:rPr lang="en-US" dirty="0">
                <a:sym typeface="Wingdings" pitchFamily="2" charset="2"/>
              </a:rPr>
              <a:t> transversal</a:t>
            </a:r>
          </a:p>
          <a:p>
            <a:r>
              <a:rPr lang="en-US" dirty="0" err="1">
                <a:sym typeface="Wingdings" pitchFamily="2" charset="2"/>
              </a:rPr>
              <a:t>Approches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inclusives</a:t>
            </a:r>
            <a:r>
              <a:rPr lang="en-US" dirty="0">
                <a:sym typeface="Wingdings" pitchFamily="2" charset="2"/>
              </a:rPr>
              <a:t> par </a:t>
            </a:r>
            <a:r>
              <a:rPr lang="en-US" dirty="0" err="1">
                <a:sym typeface="Wingdings" pitchFamily="2" charset="2"/>
              </a:rPr>
              <a:t>différenciation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Images et attitudes </a:t>
            </a:r>
            <a:r>
              <a:rPr lang="en-US" dirty="0" err="1">
                <a:sym typeface="Wingdings" pitchFamily="2" charset="2"/>
              </a:rPr>
              <a:t>positifs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envers</a:t>
            </a:r>
            <a:r>
              <a:rPr lang="en-US" dirty="0">
                <a:sym typeface="Wingdings" pitchFamily="2" charset="2"/>
              </a:rPr>
              <a:t> la science </a:t>
            </a:r>
            <a:r>
              <a:rPr lang="en-US" dirty="0" err="1">
                <a:sym typeface="Wingdings" pitchFamily="2" charset="2"/>
              </a:rPr>
              <a:t>informatique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b="1" dirty="0">
                <a:sym typeface="Wingdings" pitchFamily="2" charset="2"/>
              </a:rPr>
              <a:t>surtout </a:t>
            </a:r>
            <a:r>
              <a:rPr lang="en-US" b="1" dirty="0" err="1">
                <a:sym typeface="Wingdings" pitchFamily="2" charset="2"/>
              </a:rPr>
              <a:t>aussi</a:t>
            </a:r>
            <a:r>
              <a:rPr lang="en-US" b="1" dirty="0">
                <a:sym typeface="Wingdings" pitchFamily="2" charset="2"/>
              </a:rPr>
              <a:t> </a:t>
            </a:r>
            <a:r>
              <a:rPr lang="en-US" b="1" dirty="0" err="1">
                <a:sym typeface="Wingdings" pitchFamily="2" charset="2"/>
              </a:rPr>
              <a:t>parmis</a:t>
            </a:r>
            <a:r>
              <a:rPr lang="en-US" b="1" dirty="0">
                <a:sym typeface="Wingdings" pitchFamily="2" charset="2"/>
              </a:rPr>
              <a:t> les </a:t>
            </a:r>
            <a:r>
              <a:rPr lang="en-US" b="1" dirty="0" err="1">
                <a:sym typeface="Wingdings" pitchFamily="2" charset="2"/>
              </a:rPr>
              <a:t>groupes</a:t>
            </a:r>
            <a:r>
              <a:rPr lang="en-US" b="1" dirty="0">
                <a:sym typeface="Wingdings" pitchFamily="2" charset="2"/>
              </a:rPr>
              <a:t> sous-</a:t>
            </a:r>
            <a:r>
              <a:rPr lang="en-US" b="1" dirty="0" err="1">
                <a:sym typeface="Wingdings" pitchFamily="2" charset="2"/>
              </a:rPr>
              <a:t>représentés</a:t>
            </a:r>
            <a:r>
              <a:rPr lang="en-US" b="1" dirty="0">
                <a:sym typeface="Wingdings" pitchFamily="2" charset="2"/>
              </a:rPr>
              <a:t> </a:t>
            </a:r>
            <a:r>
              <a:rPr lang="en-US" b="1" dirty="0" err="1">
                <a:sym typeface="Wingdings" pitchFamily="2" charset="2"/>
              </a:rPr>
              <a:t>en</a:t>
            </a:r>
            <a:r>
              <a:rPr lang="en-US" b="1" dirty="0">
                <a:sym typeface="Wingdings" pitchFamily="2" charset="2"/>
              </a:rPr>
              <a:t> </a:t>
            </a:r>
            <a:r>
              <a:rPr lang="en-US" b="1" dirty="0" err="1">
                <a:sym typeface="Wingdings" pitchFamily="2" charset="2"/>
              </a:rPr>
              <a:t>informatique</a:t>
            </a:r>
            <a:r>
              <a:rPr lang="en-US" b="1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76DE4-7BEA-0140-B66C-E63C698B6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fr-CH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D4A223-201F-004C-A300-AF3DC275C089}"/>
              </a:ext>
            </a:extLst>
          </p:cNvPr>
          <p:cNvGrpSpPr/>
          <p:nvPr/>
        </p:nvGrpSpPr>
        <p:grpSpPr>
          <a:xfrm>
            <a:off x="4142208" y="92106"/>
            <a:ext cx="8039595" cy="6034374"/>
            <a:chOff x="0" y="823626"/>
            <a:chExt cx="8039595" cy="603437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4F38A38-C7AA-AE4C-975C-5A8D069B7DCE}"/>
                </a:ext>
              </a:extLst>
            </p:cNvPr>
            <p:cNvGrpSpPr/>
            <p:nvPr/>
          </p:nvGrpSpPr>
          <p:grpSpPr>
            <a:xfrm>
              <a:off x="0" y="949544"/>
              <a:ext cx="8039595" cy="5908456"/>
              <a:chOff x="0" y="1000610"/>
              <a:chExt cx="6814457" cy="5008078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761D30F8-8910-3140-8F8E-FC75E4753E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07" r="58604"/>
              <a:stretch/>
            </p:blipFill>
            <p:spPr bwMode="auto">
              <a:xfrm>
                <a:off x="0" y="1246909"/>
                <a:ext cx="5047013" cy="47617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0E80F871-30A2-804D-BD64-8A82139F73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337" t="2954" r="-1834" b="4754"/>
              <a:stretch/>
            </p:blipFill>
            <p:spPr bwMode="auto">
              <a:xfrm>
                <a:off x="5047013" y="1000610"/>
                <a:ext cx="1767444" cy="47617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237F3B-0C53-A647-9DAD-8298415C5A92}"/>
                </a:ext>
              </a:extLst>
            </p:cNvPr>
            <p:cNvSpPr txBox="1"/>
            <p:nvPr/>
          </p:nvSpPr>
          <p:spPr>
            <a:xfrm>
              <a:off x="1045029" y="823626"/>
              <a:ext cx="567976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sz="2400" dirty="0"/>
                <a:t>«</a:t>
              </a:r>
              <a:r>
                <a:rPr lang="fr-CH" sz="2400" dirty="0" err="1"/>
                <a:t>Leaky</a:t>
              </a:r>
              <a:r>
                <a:rPr lang="fr-CH" sz="2400" dirty="0"/>
                <a:t> Pipeline» EPFL IC </a:t>
              </a:r>
              <a:r>
                <a:rPr lang="fr-CH" sz="2400" dirty="0" err="1"/>
                <a:t>School</a:t>
              </a:r>
              <a:r>
                <a:rPr lang="fr-CH" sz="2400" dirty="0"/>
                <a:t> 2008 - 2017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79185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DE8D10-CCE6-AC43-AFDA-0D16FF3CB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En résumé…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ECCBE8-33C4-B34E-908B-16AAABED7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0" y="731520"/>
            <a:ext cx="6934200" cy="5257800"/>
          </a:xfrm>
        </p:spPr>
        <p:txBody>
          <a:bodyPr>
            <a:normAutofit fontScale="92500"/>
          </a:bodyPr>
          <a:lstStyle/>
          <a:p>
            <a:r>
              <a:rPr lang="fr-CH" dirty="0"/>
              <a:t>Les élèves auraient commencé avec la programmation textuelle. Très probablement Python.</a:t>
            </a:r>
          </a:p>
          <a:p>
            <a:pPr lvl="1"/>
            <a:r>
              <a:rPr lang="fr-CH" dirty="0"/>
              <a:t>C’est possible qu’ils auraient touché à la programmation HTML/CSS &amp; </a:t>
            </a:r>
            <a:r>
              <a:rPr lang="fr-CH" dirty="0" err="1"/>
              <a:t>javascript</a:t>
            </a:r>
            <a:endParaRPr lang="fr-CH" dirty="0"/>
          </a:p>
          <a:p>
            <a:r>
              <a:rPr lang="fr-CH" dirty="0"/>
              <a:t>Ils auraient travaillé avec les </a:t>
            </a:r>
            <a:r>
              <a:rPr lang="fr-CH" dirty="0" err="1"/>
              <a:t>microcontrolleurs</a:t>
            </a:r>
            <a:r>
              <a:rPr lang="fr-CH" dirty="0"/>
              <a:t> (</a:t>
            </a:r>
            <a:r>
              <a:rPr lang="fr-CH" dirty="0" err="1"/>
              <a:t>micro:bit</a:t>
            </a:r>
            <a:r>
              <a:rPr lang="fr-CH" dirty="0"/>
              <a:t>).</a:t>
            </a:r>
          </a:p>
          <a:p>
            <a:pPr lvl="1"/>
            <a:r>
              <a:rPr lang="fr-CH" dirty="0"/>
              <a:t>C’est possible qu’ils auraient travaillé avec les </a:t>
            </a:r>
            <a:r>
              <a:rPr lang="fr-CH" dirty="0" err="1"/>
              <a:t>Arduinos</a:t>
            </a:r>
            <a:r>
              <a:rPr lang="fr-CH" dirty="0"/>
              <a:t>.</a:t>
            </a:r>
          </a:p>
          <a:p>
            <a:r>
              <a:rPr lang="fr-CH" dirty="0"/>
              <a:t>Ils auraient développé des conceptions autour l’information et donnée (représentation binaire, </a:t>
            </a:r>
            <a:r>
              <a:rPr lang="fr-CH" dirty="0" err="1"/>
              <a:t>compréssion</a:t>
            </a:r>
            <a:r>
              <a:rPr lang="fr-CH" dirty="0"/>
              <a:t>, détection d’erreurs …).</a:t>
            </a:r>
          </a:p>
          <a:p>
            <a:pPr lvl="1"/>
            <a:r>
              <a:rPr lang="fr-CH" dirty="0"/>
              <a:t>C’est possible qu’ils auraient travaillé sur des bases de données </a:t>
            </a:r>
            <a:r>
              <a:rPr lang="fr-CH" dirty="0" err="1"/>
              <a:t>connéctées</a:t>
            </a:r>
            <a:r>
              <a:rPr lang="fr-CH" dirty="0"/>
              <a:t>.</a:t>
            </a:r>
          </a:p>
          <a:p>
            <a:r>
              <a:rPr lang="fr-CH" dirty="0"/>
              <a:t>Ils auraient développé une compréhension de base autour les systèmes, machines, réseaux et surtout l’internet / www.</a:t>
            </a:r>
          </a:p>
          <a:p>
            <a:pPr lvl="1"/>
            <a:r>
              <a:rPr lang="fr-CH" dirty="0"/>
              <a:t>C’est possible qu’ils auraient programmé leurs site web, …</a:t>
            </a:r>
          </a:p>
          <a:p>
            <a:pPr lvl="1"/>
            <a:endParaRPr lang="fr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09D279-1B24-8F4F-875E-91F66A2CC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7989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513BA-889B-C245-8534-E0D180BEB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“Vos” </a:t>
            </a:r>
            <a:r>
              <a:rPr lang="en-US" sz="3600" dirty="0" err="1"/>
              <a:t>élèves</a:t>
            </a:r>
            <a:r>
              <a:rPr lang="en-US" sz="3600" dirty="0"/>
              <a:t> qui </a:t>
            </a:r>
            <a:r>
              <a:rPr lang="en-US" sz="3600" dirty="0" err="1"/>
              <a:t>commencent</a:t>
            </a:r>
            <a:r>
              <a:rPr lang="en-US" sz="3600" dirty="0"/>
              <a:t> dans 2 </a:t>
            </a:r>
            <a:r>
              <a:rPr lang="en-US" sz="3600" dirty="0" err="1"/>
              <a:t>ans</a:t>
            </a:r>
            <a:r>
              <a:rPr lang="en-US" sz="3600" dirty="0"/>
              <a:t> ne </a:t>
            </a:r>
            <a:r>
              <a:rPr lang="en-US" sz="3600" dirty="0" err="1"/>
              <a:t>seront</a:t>
            </a:r>
            <a:r>
              <a:rPr lang="en-US" sz="3600" dirty="0"/>
              <a:t> pas </a:t>
            </a:r>
            <a:r>
              <a:rPr lang="en-US" sz="3600" dirty="0" err="1"/>
              <a:t>comme</a:t>
            </a:r>
            <a:r>
              <a:rPr lang="en-US" sz="3600" dirty="0"/>
              <a:t> </a:t>
            </a:r>
            <a:r>
              <a:rPr lang="en-US" sz="3600" dirty="0" err="1"/>
              <a:t>ceux</a:t>
            </a:r>
            <a:r>
              <a:rPr lang="en-US" sz="3600" dirty="0"/>
              <a:t> que </a:t>
            </a:r>
            <a:r>
              <a:rPr lang="en-US" sz="3600" dirty="0" err="1"/>
              <a:t>vous</a:t>
            </a:r>
            <a:r>
              <a:rPr lang="en-US" sz="3600" dirty="0"/>
              <a:t> </a:t>
            </a:r>
            <a:r>
              <a:rPr lang="en-US" sz="3600" dirty="0" err="1"/>
              <a:t>avez</a:t>
            </a:r>
            <a:r>
              <a:rPr lang="en-US" sz="3600" dirty="0"/>
              <a:t> </a:t>
            </a:r>
            <a:r>
              <a:rPr lang="en-US" sz="3600" dirty="0" err="1"/>
              <a:t>maintenant</a:t>
            </a:r>
            <a:r>
              <a:rPr lang="en-US" sz="3600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B4F88-D293-6947-A11B-3A2A6A560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4077730"/>
            <a:ext cx="10058400" cy="1791364"/>
          </a:xfrm>
        </p:spPr>
        <p:txBody>
          <a:bodyPr>
            <a:normAutofit/>
          </a:bodyPr>
          <a:lstStyle/>
          <a:p>
            <a:r>
              <a:rPr lang="en-US" dirty="0"/>
              <a:t>Début de la “34ième </a:t>
            </a:r>
            <a:r>
              <a:rPr lang="en-US" dirty="0" err="1"/>
              <a:t>période</a:t>
            </a:r>
            <a:r>
              <a:rPr lang="en-US" dirty="0"/>
              <a:t>”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secondaire</a:t>
            </a:r>
            <a:r>
              <a:rPr lang="en-US" dirty="0"/>
              <a:t> I VG &amp; VP</a:t>
            </a:r>
          </a:p>
          <a:p>
            <a:r>
              <a:rPr lang="en-US" dirty="0"/>
              <a:t># </a:t>
            </a:r>
            <a:r>
              <a:rPr lang="en-US" dirty="0" err="1"/>
              <a:t>Établissements</a:t>
            </a:r>
            <a:r>
              <a:rPr lang="en-US" dirty="0"/>
              <a:t> @ Canton Vaud:</a:t>
            </a:r>
          </a:p>
        </p:txBody>
      </p:sp>
      <p:pic>
        <p:nvPicPr>
          <p:cNvPr id="1026" name="Picture 2" descr="When do novices become experts? – David Didau">
            <a:extLst>
              <a:ext uri="{FF2B5EF4-FFF2-40B4-BE49-F238E27FC236}">
                <a16:creationId xmlns:a16="http://schemas.microsoft.com/office/drawing/2014/main" id="{CA296966-998E-2641-BE03-5704CCBC5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" b="46798"/>
          <a:stretch/>
        </p:blipFill>
        <p:spPr bwMode="auto">
          <a:xfrm>
            <a:off x="2481580" y="1909448"/>
            <a:ext cx="7289800" cy="179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FDBDC7E-9031-E043-B512-BDEE545130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0946337"/>
              </p:ext>
            </p:extLst>
          </p:nvPr>
        </p:nvGraphicFramePr>
        <p:xfrm>
          <a:off x="1097280" y="4986437"/>
          <a:ext cx="7078982" cy="158496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156017">
                  <a:extLst>
                    <a:ext uri="{9D8B030D-6E8A-4147-A177-3AD203B41FA5}">
                      <a16:colId xmlns:a16="http://schemas.microsoft.com/office/drawing/2014/main" val="3245168371"/>
                    </a:ext>
                  </a:extLst>
                </a:gridCol>
                <a:gridCol w="1184593">
                  <a:extLst>
                    <a:ext uri="{9D8B030D-6E8A-4147-A177-3AD203B41FA5}">
                      <a16:colId xmlns:a16="http://schemas.microsoft.com/office/drawing/2014/main" val="2843503107"/>
                    </a:ext>
                  </a:extLst>
                </a:gridCol>
                <a:gridCol w="1184593">
                  <a:extLst>
                    <a:ext uri="{9D8B030D-6E8A-4147-A177-3AD203B41FA5}">
                      <a16:colId xmlns:a16="http://schemas.microsoft.com/office/drawing/2014/main" val="4185412742"/>
                    </a:ext>
                  </a:extLst>
                </a:gridCol>
                <a:gridCol w="1184593">
                  <a:extLst>
                    <a:ext uri="{9D8B030D-6E8A-4147-A177-3AD203B41FA5}">
                      <a16:colId xmlns:a16="http://schemas.microsoft.com/office/drawing/2014/main" val="1634502790"/>
                    </a:ext>
                  </a:extLst>
                </a:gridCol>
                <a:gridCol w="1184593">
                  <a:extLst>
                    <a:ext uri="{9D8B030D-6E8A-4147-A177-3AD203B41FA5}">
                      <a16:colId xmlns:a16="http://schemas.microsoft.com/office/drawing/2014/main" val="3420572125"/>
                    </a:ext>
                  </a:extLst>
                </a:gridCol>
                <a:gridCol w="1184593">
                  <a:extLst>
                    <a:ext uri="{9D8B030D-6E8A-4147-A177-3AD203B41FA5}">
                      <a16:colId xmlns:a16="http://schemas.microsoft.com/office/drawing/2014/main" val="7527293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2021-22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2022-23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2023-24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2024-25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2026-27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772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9ième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074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10ième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883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11ième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1385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EC70A7A-7EB2-934C-91E7-2C24B11FE0C9}"/>
              </a:ext>
            </a:extLst>
          </p:cNvPr>
          <p:cNvSpPr txBox="1"/>
          <p:nvPr/>
        </p:nvSpPr>
        <p:spPr>
          <a:xfrm>
            <a:off x="8176262" y="5914990"/>
            <a:ext cx="315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 2021;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peut</a:t>
            </a:r>
            <a:r>
              <a:rPr lang="en-US" dirty="0"/>
              <a:t> changer…</a:t>
            </a:r>
          </a:p>
        </p:txBody>
      </p:sp>
    </p:spTree>
    <p:extLst>
      <p:ext uri="{BB962C8B-B14F-4D97-AF65-F5344CB8AC3E}">
        <p14:creationId xmlns:p14="http://schemas.microsoft.com/office/powerpoint/2010/main" val="11194026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DE8D10-CCE6-AC43-AFDA-0D16FF3CB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En résumé…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ECCBE8-33C4-B34E-908B-16AAABED7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H" dirty="0"/>
              <a:t>Les élèves auraient développé des programmes à partir de zéro, utilisant les variables, boucles, conditions, ….</a:t>
            </a:r>
          </a:p>
          <a:p>
            <a:pPr lvl="1"/>
            <a:r>
              <a:rPr lang="fr-CH" dirty="0"/>
              <a:t>C’est possible que les élèves auraient créés des projets collaboratifs et plus avancés. </a:t>
            </a:r>
          </a:p>
          <a:p>
            <a:r>
              <a:rPr lang="fr-CH" dirty="0"/>
              <a:t>Les élèves auraient vu les concepts de bases d’algorithmes.</a:t>
            </a:r>
          </a:p>
          <a:p>
            <a:pPr lvl="1"/>
            <a:r>
              <a:rPr lang="fr-CH" dirty="0"/>
              <a:t>C’est possible qu’ils auraient travaillé des algorithmes de tri, de recherche, …</a:t>
            </a:r>
          </a:p>
          <a:p>
            <a:pPr marL="0" indent="0">
              <a:buNone/>
            </a:pPr>
            <a:endParaRPr lang="fr-CH" dirty="0"/>
          </a:p>
          <a:p>
            <a:r>
              <a:rPr lang="fr-CH" dirty="0"/>
              <a:t>Et les choses changeront encore une fois lorsque l'école élémentaire aura entièrement mis en œuvre son programme de CS!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09D279-1B24-8F4F-875E-91F66A2CC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9814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E89AB-820C-444B-9225-305D3FF6C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1,2,3 … </a:t>
            </a:r>
            <a:br>
              <a:rPr lang="en-US" dirty="0"/>
            </a:br>
            <a:r>
              <a:rPr lang="en-US" dirty="0" err="1"/>
              <a:t>codez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9987-CBCF-2345-9A64-A65A131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Cycle 3</a:t>
            </a:r>
          </a:p>
          <a:p>
            <a:r>
              <a:rPr lang="en-US" dirty="0"/>
              <a:t>(- 12 </a:t>
            </a:r>
            <a:r>
              <a:rPr lang="en-US" dirty="0" err="1"/>
              <a:t>ans</a:t>
            </a:r>
            <a:r>
              <a:rPr lang="en-US" dirty="0"/>
              <a:t>) 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CFCF5743-30F8-544B-BA27-D0CA389D6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627" y="135076"/>
            <a:ext cx="9032373" cy="672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C9ED38-9E0F-7F42-AF72-0480D8D315C6}"/>
              </a:ext>
            </a:extLst>
          </p:cNvPr>
          <p:cNvSpPr/>
          <p:nvPr/>
        </p:nvSpPr>
        <p:spPr>
          <a:xfrm>
            <a:off x="6238852" y="4797513"/>
            <a:ext cx="1210589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stockage</a:t>
            </a:r>
            <a:endParaRPr lang="en-US" sz="2000" dirty="0"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8993D5-F025-5142-80DD-CE31ED1C81D9}"/>
              </a:ext>
            </a:extLst>
          </p:cNvPr>
          <p:cNvSpPr/>
          <p:nvPr/>
        </p:nvSpPr>
        <p:spPr>
          <a:xfrm>
            <a:off x="3365581" y="4368242"/>
            <a:ext cx="1867819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codage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binaire</a:t>
            </a:r>
            <a:endParaRPr lang="en-US" sz="2000" dirty="0"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FE8EEE-922F-894C-9C1E-A1B0027A9490}"/>
              </a:ext>
            </a:extLst>
          </p:cNvPr>
          <p:cNvSpPr/>
          <p:nvPr/>
        </p:nvSpPr>
        <p:spPr>
          <a:xfrm>
            <a:off x="1856600" y="5613121"/>
            <a:ext cx="4129657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représentation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textes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binaire</a:t>
            </a:r>
            <a:endParaRPr lang="en-US" sz="2000" dirty="0"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7F79A7-FBA8-3D4E-B2BE-B43C5B7B005E}"/>
              </a:ext>
            </a:extLst>
          </p:cNvPr>
          <p:cNvSpPr/>
          <p:nvPr/>
        </p:nvSpPr>
        <p:spPr>
          <a:xfrm>
            <a:off x="7197820" y="5977468"/>
            <a:ext cx="1167307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cryptage</a:t>
            </a:r>
            <a:endParaRPr lang="en-US" sz="2000" dirty="0"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13C413-7888-154E-8E11-5516C5345992}"/>
              </a:ext>
            </a:extLst>
          </p:cNvPr>
          <p:cNvSpPr/>
          <p:nvPr/>
        </p:nvSpPr>
        <p:spPr>
          <a:xfrm>
            <a:off x="9788594" y="4997568"/>
            <a:ext cx="2467403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représentation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d’images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binaire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et RGB</a:t>
            </a:r>
            <a:endParaRPr lang="en-US" sz="2000" dirty="0"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D5EEFB-FBFF-0E44-A317-06DAB4CFBC3A}"/>
              </a:ext>
            </a:extLst>
          </p:cNvPr>
          <p:cNvSpPr/>
          <p:nvPr/>
        </p:nvSpPr>
        <p:spPr>
          <a:xfrm>
            <a:off x="7787679" y="4317091"/>
            <a:ext cx="2590774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détection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des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erreurs</a:t>
            </a:r>
            <a:endParaRPr lang="en-US" sz="2000" dirty="0"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7861DE-3600-104B-80C6-333E17BDCCA6}"/>
              </a:ext>
            </a:extLst>
          </p:cNvPr>
          <p:cNvSpPr/>
          <p:nvPr/>
        </p:nvSpPr>
        <p:spPr>
          <a:xfrm>
            <a:off x="9299279" y="3572711"/>
            <a:ext cx="2374561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Différentes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boucles</a:t>
            </a:r>
            <a:endParaRPr lang="en-US" sz="2000" dirty="0">
              <a:effectLst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D711F4-142C-EC41-8458-119079402DAD}"/>
              </a:ext>
            </a:extLst>
          </p:cNvPr>
          <p:cNvSpPr/>
          <p:nvPr/>
        </p:nvSpPr>
        <p:spPr>
          <a:xfrm>
            <a:off x="4975908" y="3801807"/>
            <a:ext cx="261001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Expressions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logiques</a:t>
            </a:r>
            <a:endParaRPr lang="en-US" sz="2000" dirty="0">
              <a:effectLst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1B36F4-FBD9-0149-8CDA-B7F0BF884D93}"/>
              </a:ext>
            </a:extLst>
          </p:cNvPr>
          <p:cNvSpPr/>
          <p:nvPr/>
        </p:nvSpPr>
        <p:spPr>
          <a:xfrm>
            <a:off x="8834672" y="2727942"/>
            <a:ext cx="2007281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Programmation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évènementielle</a:t>
            </a:r>
            <a:endParaRPr 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876760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B0A8CE-777A-EA4F-A0BE-2D643F3C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Il y a plein de questions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CC5041-FF10-5A48-9536-764731411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CH" dirty="0"/>
              <a:t>Comment évaluer ? </a:t>
            </a:r>
          </a:p>
          <a:p>
            <a:r>
              <a:rPr lang="fr-CH" dirty="0"/>
              <a:t>Comment séquencer les sujets et les activités ? </a:t>
            </a:r>
          </a:p>
          <a:p>
            <a:r>
              <a:rPr lang="fr-CH" dirty="0"/>
              <a:t>Sur quels sujets se concentrer ? </a:t>
            </a:r>
          </a:p>
          <a:p>
            <a:r>
              <a:rPr lang="fr-CH" dirty="0"/>
              <a:t>Comment étayer l'apprentissage par projet ? Les compétences pour travailler sur des projets informatiques sont-elles transférables ?</a:t>
            </a:r>
          </a:p>
          <a:p>
            <a:r>
              <a:rPr lang="fr-CH" dirty="0"/>
              <a:t>Quels sont les aspects organisationnels utiles, tels que le temps et la configuration des salles de classe ?</a:t>
            </a:r>
          </a:p>
          <a:p>
            <a:r>
              <a:rPr lang="fr-CH" dirty="0"/>
              <a:t>Comment éviter que les élèves développent ou renforcent des stéréotypes sur la CS ? </a:t>
            </a:r>
          </a:p>
          <a:p>
            <a:r>
              <a:rPr lang="fr-CH" dirty="0"/>
              <a:t>Etc. etc. etc. </a:t>
            </a:r>
          </a:p>
        </p:txBody>
      </p:sp>
    </p:spTree>
    <p:extLst>
      <p:ext uri="{BB962C8B-B14F-4D97-AF65-F5344CB8AC3E}">
        <p14:creationId xmlns:p14="http://schemas.microsoft.com/office/powerpoint/2010/main" val="37299662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DE8D10-CCE6-AC43-AFDA-0D16FF3CB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Qu'est-ce que cela signifie pour vous 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ECCBE8-33C4-B34E-908B-16AAABED7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CH" dirty="0"/>
              <a:t>Vous vous préparez pour une population </a:t>
            </a:r>
          </a:p>
          <a:p>
            <a:pPr lvl="1"/>
            <a:r>
              <a:rPr lang="fr-CH" dirty="0"/>
              <a:t>dont on ne sait pas ce qu'elle sera capable de faire en moyenne</a:t>
            </a:r>
          </a:p>
          <a:p>
            <a:pPr lvl="1"/>
            <a:r>
              <a:rPr lang="fr-CH" dirty="0"/>
              <a:t>qui sera marqué par une grande variété par rapport à ce que les élèves auraient appris et comment</a:t>
            </a:r>
          </a:p>
          <a:p>
            <a:pPr lvl="1"/>
            <a:endParaRPr lang="fr-CH" dirty="0"/>
          </a:p>
          <a:p>
            <a:r>
              <a:rPr lang="fr-CH" dirty="0"/>
              <a:t>Situation très différentes de </a:t>
            </a:r>
            <a:r>
              <a:rPr lang="fr-CH" dirty="0" err="1"/>
              <a:t>p.e</a:t>
            </a:r>
            <a:r>
              <a:rPr lang="fr-CH" dirty="0"/>
              <a:t>. maths!</a:t>
            </a:r>
          </a:p>
          <a:p>
            <a:endParaRPr lang="fr-CH" dirty="0"/>
          </a:p>
          <a:p>
            <a:r>
              <a:rPr lang="fr-CH" dirty="0"/>
              <a:t>Réflexions, commentaires, questions et préoccupations? Surprises ou conforme à attentes? </a:t>
            </a:r>
          </a:p>
          <a:p>
            <a:r>
              <a:rPr lang="fr-CH" dirty="0"/>
              <a:t>Comment se préparer à une situation où beaucoup de choses changent ?</a:t>
            </a:r>
          </a:p>
          <a:p>
            <a:r>
              <a:rPr lang="fr-CH" dirty="0"/>
              <a:t>L'hétérogénéité des expériences des étudiants entrants va-t-elle diminuer et devenir plus homogène ?</a:t>
            </a:r>
          </a:p>
          <a:p>
            <a:pPr lvl="1"/>
            <a:endParaRPr lang="fr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09D279-1B24-8F4F-875E-91F66A2CC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4913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D84FDB-E54C-9746-BBC2-D07DBBCAF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400" dirty="0"/>
              <a:t>Merci beaucoup!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BDFE7A-290B-A442-89C2-AC73F1022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>
                <a:hlinkClick r:id="rId2"/>
              </a:rPr>
              <a:t>Engin.bumbacher@hepl.ch</a:t>
            </a:r>
            <a:endParaRPr lang="fr-CH" dirty="0"/>
          </a:p>
          <a:p>
            <a:r>
              <a:rPr lang="fr-CH" dirty="0">
                <a:hlinkClick r:id="rId3"/>
              </a:rPr>
              <a:t>linkedin.com/in/engin-bumbacher/</a:t>
            </a:r>
            <a:endParaRPr lang="fr-CH" dirty="0"/>
          </a:p>
          <a:p>
            <a:endParaRPr lang="fr-CH" dirty="0"/>
          </a:p>
        </p:txBody>
      </p:sp>
      <p:pic>
        <p:nvPicPr>
          <p:cNvPr id="7" name="Content Placeholder 7" descr="A person and a child sitting at a table with food and drinks&#10;&#10;Description automatically generated with medium confidence">
            <a:extLst>
              <a:ext uri="{FF2B5EF4-FFF2-40B4-BE49-F238E27FC236}">
                <a16:creationId xmlns:a16="http://schemas.microsoft.com/office/drawing/2014/main" id="{CE7F1204-7EA9-F44E-9780-074AA4CD17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9" t="2952" r="3766" b="8397"/>
          <a:stretch/>
        </p:blipFill>
        <p:spPr>
          <a:xfrm>
            <a:off x="6543304" y="-14788"/>
            <a:ext cx="5679176" cy="41596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C388FC-FACA-384F-B235-0DD43E35741A}"/>
              </a:ext>
            </a:extLst>
          </p:cNvPr>
          <p:cNvSpPr/>
          <p:nvPr/>
        </p:nvSpPr>
        <p:spPr>
          <a:xfrm>
            <a:off x="6599828" y="3989010"/>
            <a:ext cx="559217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CH" sz="2000" b="1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https://</a:t>
            </a:r>
            <a:r>
              <a:rPr lang="fr-CH" sz="2000" b="1" u="sng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www.youtube.com</a:t>
            </a:r>
            <a:r>
              <a:rPr lang="fr-CH" sz="2000" b="1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/</a:t>
            </a:r>
            <a:r>
              <a:rPr lang="fr-CH" sz="2000" b="1" u="sng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watch?v</a:t>
            </a:r>
            <a:r>
              <a:rPr lang="fr-CH" sz="2000" b="1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=Ct-</a:t>
            </a:r>
            <a:r>
              <a:rPr lang="fr-CH" sz="2000" b="1" u="sng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lOOUqmyY</a:t>
            </a:r>
            <a:endParaRPr lang="fr-CH" sz="2000" b="1" u="sng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5D2132AE-A4EA-334D-9BA1-9BF3678CB5D3}"/>
              </a:ext>
            </a:extLst>
          </p:cNvPr>
          <p:cNvSpPr txBox="1">
            <a:spLocks/>
          </p:cNvSpPr>
          <p:nvPr/>
        </p:nvSpPr>
        <p:spPr>
          <a:xfrm>
            <a:off x="87358" y="185255"/>
            <a:ext cx="6455946" cy="35661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cap="none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Réflexions, commentaires, questions et préoccupations? Surprises ou conforme à attentes? </a:t>
            </a:r>
          </a:p>
          <a:p>
            <a:r>
              <a:rPr lang="fr-CH" cap="none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Comment se préparer à une situation où beaucoup de choses changent ?</a:t>
            </a:r>
          </a:p>
          <a:p>
            <a:r>
              <a:rPr lang="fr-CH" cap="none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L'hétérogénéité des expériences des étudiants entrants va-t-elle diminuer et devenir plus homogène ?</a:t>
            </a:r>
          </a:p>
        </p:txBody>
      </p:sp>
    </p:spTree>
    <p:extLst>
      <p:ext uri="{BB962C8B-B14F-4D97-AF65-F5344CB8AC3E}">
        <p14:creationId xmlns:p14="http://schemas.microsoft.com/office/powerpoint/2010/main" val="1098531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513BA-889B-C245-8534-E0D180BEB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err="1"/>
              <a:t>Quelles</a:t>
            </a:r>
            <a:r>
              <a:rPr lang="en-US" sz="3600" dirty="0"/>
              <a:t> </a:t>
            </a:r>
            <a:r>
              <a:rPr lang="en-US" sz="3600" dirty="0" err="1"/>
              <a:t>compétences</a:t>
            </a:r>
            <a:r>
              <a:rPr lang="en-US" sz="3600" dirty="0"/>
              <a:t> et </a:t>
            </a:r>
            <a:r>
              <a:rPr lang="en-US" sz="3600" dirty="0" err="1"/>
              <a:t>connaissances</a:t>
            </a:r>
            <a:r>
              <a:rPr lang="en-US" sz="3600" dirty="0"/>
              <a:t> </a:t>
            </a:r>
            <a:r>
              <a:rPr lang="en-US" sz="3600" dirty="0" err="1"/>
              <a:t>auraient</a:t>
            </a:r>
            <a:r>
              <a:rPr lang="en-US" sz="3600" dirty="0"/>
              <a:t> les </a:t>
            </a:r>
            <a:r>
              <a:rPr lang="en-US" sz="3600" dirty="0" err="1"/>
              <a:t>élèves</a:t>
            </a:r>
            <a:r>
              <a:rPr lang="en-US" sz="3600" dirty="0"/>
              <a:t> acquis </a:t>
            </a:r>
            <a:r>
              <a:rPr lang="en-US" sz="3600" dirty="0" err="1"/>
              <a:t>quand</a:t>
            </a:r>
            <a:r>
              <a:rPr lang="en-US" sz="3600" dirty="0"/>
              <a:t> </a:t>
            </a:r>
            <a:r>
              <a:rPr lang="en-US" sz="3600" dirty="0" err="1"/>
              <a:t>ils</a:t>
            </a:r>
            <a:r>
              <a:rPr lang="en-US" sz="3600" dirty="0"/>
              <a:t> </a:t>
            </a:r>
            <a:r>
              <a:rPr lang="en-US" sz="3600" dirty="0" err="1"/>
              <a:t>commenceront</a:t>
            </a:r>
            <a:r>
              <a:rPr lang="en-US" sz="3600" dirty="0"/>
              <a:t> chez “</a:t>
            </a:r>
            <a:r>
              <a:rPr lang="en-US" sz="3600" dirty="0" err="1"/>
              <a:t>vous</a:t>
            </a:r>
            <a:r>
              <a:rPr lang="en-US" sz="3600" dirty="0"/>
              <a:t>”? </a:t>
            </a:r>
          </a:p>
        </p:txBody>
      </p:sp>
      <p:pic>
        <p:nvPicPr>
          <p:cNvPr id="1026" name="Picture 2" descr="When do novices become experts? – David Didau">
            <a:extLst>
              <a:ext uri="{FF2B5EF4-FFF2-40B4-BE49-F238E27FC236}">
                <a16:creationId xmlns:a16="http://schemas.microsoft.com/office/drawing/2014/main" id="{CA296966-998E-2641-BE03-5704CCBC5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" b="46798"/>
          <a:stretch/>
        </p:blipFill>
        <p:spPr bwMode="auto">
          <a:xfrm>
            <a:off x="2481580" y="1909448"/>
            <a:ext cx="7289800" cy="179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FE87E9-8227-A24A-94B0-ED30CDC51903}"/>
              </a:ext>
            </a:extLst>
          </p:cNvPr>
          <p:cNvSpPr txBox="1"/>
          <p:nvPr/>
        </p:nvSpPr>
        <p:spPr>
          <a:xfrm>
            <a:off x="5885045" y="3872900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C58815-9792-9144-8ADB-C8CF2319370B}"/>
              </a:ext>
            </a:extLst>
          </p:cNvPr>
          <p:cNvSpPr txBox="1"/>
          <p:nvPr/>
        </p:nvSpPr>
        <p:spPr>
          <a:xfrm>
            <a:off x="8661891" y="3872900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4324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1E136-56FA-2E44-B99D-241AB1726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err="1"/>
              <a:t>Qu’est-ce</a:t>
            </a:r>
            <a:r>
              <a:rPr lang="en-US" sz="4000" dirty="0"/>
              <a:t> que </a:t>
            </a:r>
            <a:r>
              <a:rPr lang="en-US" sz="4000" dirty="0" err="1"/>
              <a:t>vous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(a) </a:t>
            </a:r>
            <a:r>
              <a:rPr lang="en-US" sz="4000" dirty="0" err="1"/>
              <a:t>aimeriez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(b) </a:t>
            </a:r>
            <a:r>
              <a:rPr lang="en-US" sz="4000" dirty="0" err="1"/>
              <a:t>pensez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que les </a:t>
            </a:r>
            <a:r>
              <a:rPr lang="en-US" sz="4000" dirty="0" err="1"/>
              <a:t>élèves</a:t>
            </a:r>
            <a:r>
              <a:rPr lang="en-US" sz="4000" dirty="0"/>
              <a:t> </a:t>
            </a:r>
            <a:r>
              <a:rPr lang="en-US" sz="4000" dirty="0" err="1"/>
              <a:t>auraient</a:t>
            </a:r>
            <a:r>
              <a:rPr lang="en-US" sz="4000" dirty="0"/>
              <a:t> </a:t>
            </a:r>
            <a:r>
              <a:rPr lang="en-US" sz="4000" dirty="0" err="1"/>
              <a:t>développé</a:t>
            </a:r>
            <a:r>
              <a:rPr lang="en-US" sz="4000" dirty="0"/>
              <a:t> </a:t>
            </a:r>
            <a:r>
              <a:rPr lang="en-US" sz="4000" dirty="0" err="1"/>
              <a:t>comme</a:t>
            </a:r>
            <a:r>
              <a:rPr lang="en-US" sz="4000" dirty="0"/>
              <a:t> </a:t>
            </a:r>
            <a:r>
              <a:rPr lang="en-US" sz="4000" dirty="0" err="1"/>
              <a:t>compétences</a:t>
            </a:r>
            <a:r>
              <a:rPr lang="en-US" sz="4000" dirty="0"/>
              <a:t>, </a:t>
            </a:r>
            <a:r>
              <a:rPr lang="en-US" sz="4000" dirty="0" err="1"/>
              <a:t>connaissances</a:t>
            </a:r>
            <a:r>
              <a:rPr lang="en-US" sz="4000" dirty="0"/>
              <a:t> et attitudes </a:t>
            </a:r>
            <a:r>
              <a:rPr lang="en-US" sz="4000" dirty="0" err="1"/>
              <a:t>avant</a:t>
            </a:r>
            <a:r>
              <a:rPr lang="en-US" sz="4000" dirty="0"/>
              <a:t> </a:t>
            </a:r>
            <a:r>
              <a:rPr lang="en-US" sz="4000" dirty="0" err="1"/>
              <a:t>qu’ils</a:t>
            </a:r>
            <a:r>
              <a:rPr lang="en-US" sz="4000" dirty="0"/>
              <a:t> </a:t>
            </a:r>
            <a:r>
              <a:rPr lang="en-US" sz="4000" dirty="0" err="1"/>
              <a:t>viennent</a:t>
            </a:r>
            <a:r>
              <a:rPr lang="en-US" sz="4000" dirty="0"/>
              <a:t> au </a:t>
            </a:r>
            <a:r>
              <a:rPr lang="en-US" sz="4000" dirty="0" err="1"/>
              <a:t>Secondaire</a:t>
            </a:r>
            <a:r>
              <a:rPr lang="en-US" sz="4000" dirty="0"/>
              <a:t> II / École </a:t>
            </a:r>
            <a:r>
              <a:rPr lang="en-US" sz="4000" dirty="0" err="1"/>
              <a:t>Professionnelle</a:t>
            </a:r>
            <a:r>
              <a:rPr lang="en-US" sz="4000" dirty="0"/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BFDFF-56E6-024A-8E0B-D243FAD34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Discutez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groupes</a:t>
            </a:r>
            <a:r>
              <a:rPr lang="en-US" dirty="0"/>
              <a:t> de 2 – 3 </a:t>
            </a:r>
            <a:r>
              <a:rPr lang="en-US" dirty="0" err="1"/>
              <a:t>personnes</a:t>
            </a:r>
            <a:endParaRPr lang="en-US" dirty="0"/>
          </a:p>
          <a:p>
            <a:r>
              <a:rPr lang="en-US" dirty="0"/>
              <a:t>Partage des </a:t>
            </a:r>
            <a:r>
              <a:rPr lang="en-US" dirty="0" err="1"/>
              <a:t>Réfléxions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349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A21F11-24DF-6049-92E7-D78456DC1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grande</a:t>
            </a:r>
            <a:r>
              <a:rPr lang="en-US" dirty="0"/>
              <a:t> </a:t>
            </a:r>
            <a:r>
              <a:rPr lang="en-US" dirty="0" err="1"/>
              <a:t>variété</a:t>
            </a:r>
            <a:r>
              <a:rPr lang="en-US" dirty="0"/>
              <a:t> </a:t>
            </a:r>
            <a:r>
              <a:rPr lang="en-US" dirty="0" err="1"/>
              <a:t>comme</a:t>
            </a:r>
            <a:r>
              <a:rPr lang="en-US" dirty="0"/>
              <a:t> fil </a:t>
            </a:r>
            <a:r>
              <a:rPr lang="en-US" dirty="0" err="1"/>
              <a:t>conducteur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52FCB1-9776-C842-B311-F4610F1BC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049E02-E1BD-FD4B-971F-5B2A48A0E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35,412 Diversity Background Stock Photos, Pictures &amp; Royalty-Free Images -  iStock">
            <a:extLst>
              <a:ext uri="{FF2B5EF4-FFF2-40B4-BE49-F238E27FC236}">
                <a16:creationId xmlns:a16="http://schemas.microsoft.com/office/drawing/2014/main" id="{E9FD12E0-A622-A24F-AD5B-0C4D0CEFF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20" y="1835150"/>
            <a:ext cx="7772400" cy="31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379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5,412 Diversity Background Stock Photos, Pictures &amp; Royalty-Free Images -  iStock">
            <a:extLst>
              <a:ext uri="{FF2B5EF4-FFF2-40B4-BE49-F238E27FC236}">
                <a16:creationId xmlns:a16="http://schemas.microsoft.com/office/drawing/2014/main" id="{16590201-472A-8842-81BD-0124110C3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016" y="1"/>
            <a:ext cx="3566984" cy="146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EF1027-5D27-BF4E-A3AA-9B05A7AA7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Variété</a:t>
            </a:r>
            <a:r>
              <a:rPr lang="en-US" dirty="0"/>
              <a:t> des </a:t>
            </a:r>
            <a:r>
              <a:rPr lang="en-US" dirty="0" err="1"/>
              <a:t>expertises</a:t>
            </a:r>
            <a:r>
              <a:rPr lang="en-US" dirty="0"/>
              <a:t> et </a:t>
            </a:r>
            <a:br>
              <a:rPr lang="en-US" dirty="0"/>
            </a:br>
            <a:r>
              <a:rPr lang="en-US" dirty="0" err="1"/>
              <a:t>expériences</a:t>
            </a:r>
            <a:r>
              <a:rPr lang="en-US" dirty="0"/>
              <a:t> des </a:t>
            </a:r>
            <a:r>
              <a:rPr lang="en-US" dirty="0" err="1"/>
              <a:t>enseignant.e.s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7E7A6-8F3E-3E4D-A303-9094EE197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8" y="1845734"/>
            <a:ext cx="11094721" cy="4023360"/>
          </a:xfrm>
        </p:spPr>
        <p:txBody>
          <a:bodyPr>
            <a:normAutofit/>
          </a:bodyPr>
          <a:lstStyle/>
          <a:p>
            <a:r>
              <a:rPr lang="en-US" dirty="0" err="1"/>
              <a:t>Prérequis</a:t>
            </a:r>
            <a:r>
              <a:rPr lang="en-US" dirty="0"/>
              <a:t> pour </a:t>
            </a:r>
            <a:r>
              <a:rPr lang="en-US" dirty="0" err="1"/>
              <a:t>enseigner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pluridisciplinaire</a:t>
            </a:r>
            <a:r>
              <a:rPr lang="en-US" dirty="0"/>
              <a:t> (</a:t>
            </a:r>
            <a:r>
              <a:rPr lang="en-US" dirty="0" err="1"/>
              <a:t>jusqu’à</a:t>
            </a:r>
            <a:r>
              <a:rPr lang="en-US" dirty="0"/>
              <a:t> 2021): 40 ECTS</a:t>
            </a:r>
          </a:p>
          <a:p>
            <a:pPr lvl="1"/>
            <a:r>
              <a:rPr lang="en-US" dirty="0" err="1"/>
              <a:t>Microtéchnique</a:t>
            </a:r>
            <a:r>
              <a:rPr lang="en-US" dirty="0"/>
              <a:t> EPFL</a:t>
            </a:r>
          </a:p>
          <a:p>
            <a:pPr lvl="1"/>
            <a:r>
              <a:rPr lang="en-US" dirty="0" err="1"/>
              <a:t>Informaticien.ne.s</a:t>
            </a:r>
            <a:r>
              <a:rPr lang="en-US" dirty="0"/>
              <a:t> de gestion</a:t>
            </a:r>
          </a:p>
          <a:p>
            <a:pPr lvl="1"/>
            <a:r>
              <a:rPr lang="en-US" dirty="0"/>
              <a:t>Informatique </a:t>
            </a:r>
            <a:r>
              <a:rPr lang="en-US" dirty="0" err="1"/>
              <a:t>comme</a:t>
            </a:r>
            <a:r>
              <a:rPr lang="en-US" dirty="0"/>
              <a:t> matière </a:t>
            </a:r>
            <a:r>
              <a:rPr lang="en-US" dirty="0" err="1"/>
              <a:t>secondaire</a:t>
            </a:r>
            <a:r>
              <a:rPr lang="en-US" dirty="0"/>
              <a:t> / </a:t>
            </a:r>
            <a:r>
              <a:rPr lang="en-US" dirty="0" err="1"/>
              <a:t>interdisciplinaire</a:t>
            </a:r>
            <a:endParaRPr lang="en-US" dirty="0"/>
          </a:p>
          <a:p>
            <a:pPr lvl="1"/>
            <a:r>
              <a:rPr lang="en-US" dirty="0" err="1"/>
              <a:t>Spécialistes</a:t>
            </a:r>
            <a:r>
              <a:rPr lang="en-US" dirty="0"/>
              <a:t> de </a:t>
            </a:r>
            <a:r>
              <a:rPr lang="en-US" dirty="0" err="1"/>
              <a:t>données</a:t>
            </a:r>
            <a:endParaRPr lang="en-US" dirty="0"/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Informatique + (</a:t>
            </a:r>
            <a:r>
              <a:rPr lang="en-US" dirty="0" err="1"/>
              <a:t>Mathématique</a:t>
            </a:r>
            <a:r>
              <a:rPr lang="en-US" dirty="0"/>
              <a:t>, </a:t>
            </a:r>
            <a:r>
              <a:rPr lang="en-US" dirty="0" err="1"/>
              <a:t>Histoire</a:t>
            </a:r>
            <a:r>
              <a:rPr lang="en-US" dirty="0"/>
              <a:t>, Science, Langue, …)</a:t>
            </a:r>
          </a:p>
          <a:p>
            <a:r>
              <a:rPr lang="en-US" dirty="0" err="1"/>
              <a:t>Plusieurs</a:t>
            </a:r>
            <a:r>
              <a:rPr lang="en-US" dirty="0"/>
              <a:t> </a:t>
            </a:r>
            <a:r>
              <a:rPr lang="en-US" dirty="0" err="1"/>
              <a:t>voies</a:t>
            </a:r>
            <a:r>
              <a:rPr lang="en-US" dirty="0"/>
              <a:t> de formation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didactique</a:t>
            </a:r>
            <a:r>
              <a:rPr lang="en-US" dirty="0"/>
              <a:t> de la science </a:t>
            </a:r>
            <a:r>
              <a:rPr lang="en-US" dirty="0" err="1"/>
              <a:t>informatique</a:t>
            </a:r>
            <a:r>
              <a:rPr lang="en-US" dirty="0"/>
              <a:t> </a:t>
            </a:r>
            <a:r>
              <a:rPr lang="en-US" dirty="0" err="1"/>
              <a:t>possibles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77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Retrospect">
  <a:themeElements>
    <a:clrScheme name="Custom 7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2E50DB"/>
      </a:accent1>
      <a:accent2>
        <a:srgbClr val="4403E7"/>
      </a:accent2>
      <a:accent3>
        <a:srgbClr val="6BEAC9"/>
      </a:accent3>
      <a:accent4>
        <a:srgbClr val="F7E4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11224</TotalTime>
  <Words>1757</Words>
  <Application>Microsoft Macintosh PowerPoint</Application>
  <PresentationFormat>Widescreen</PresentationFormat>
  <Paragraphs>266</Paragraphs>
  <Slides>54</Slides>
  <Notes>24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Calibri</vt:lpstr>
      <vt:lpstr>Calibri Light</vt:lpstr>
      <vt:lpstr>Segoe UI Historic</vt:lpstr>
      <vt:lpstr>Segoe UI Light</vt:lpstr>
      <vt:lpstr>Retrospect</vt:lpstr>
      <vt:lpstr>L’informatique au secondaire I: qu’apprendront vos futurs élèves et comment?</vt:lpstr>
      <vt:lpstr>Engin who?</vt:lpstr>
      <vt:lpstr>“Vos” élèves qui commencent dans 2 ans ne seront pas comme ceux que vous avez maintenant…</vt:lpstr>
      <vt:lpstr>“Vos” élèves qui commencent dans 2 ans ne seront pas comme ceux que vous avez maintenant…</vt:lpstr>
      <vt:lpstr>“Vos” élèves qui commencent dans 2 ans ne seront pas comme ceux que vous avez maintenant…</vt:lpstr>
      <vt:lpstr>Quelles compétences et connaissances auraient les élèves acquis quand ils commenceront chez “vous”? </vt:lpstr>
      <vt:lpstr>Qu’est-ce que vous  (a) aimeriez  (b) pensez  que les élèves auraient développé comme compétences, connaissances et attitudes avant qu’ils viennent au Secondaire II / École Professionnelle? </vt:lpstr>
      <vt:lpstr>La grande variété comme fil conducteur</vt:lpstr>
      <vt:lpstr>Variété des expertises et  expériences des enseignant.e.s</vt:lpstr>
      <vt:lpstr>Variété d’interpretation du PER EduNum:  Malédiction et Bénédiction à la fois</vt:lpstr>
      <vt:lpstr>PER EduNum: https://www.plandetudes.ch/web/guest/education-numerique</vt:lpstr>
      <vt:lpstr>Traduire le PER EduNum en Curriculum…</vt:lpstr>
      <vt:lpstr>Traduire le PER EduNum en Curriculum… par “Triangulation”</vt:lpstr>
      <vt:lpstr>PER Internationaux:</vt:lpstr>
      <vt:lpstr>Canada</vt:lpstr>
      <vt:lpstr>Canada</vt:lpstr>
      <vt:lpstr>Canada</vt:lpstr>
      <vt:lpstr>Canada</vt:lpstr>
      <vt:lpstr>Ressources intérnationales</vt:lpstr>
      <vt:lpstr>Creative Computing (Harvard)</vt:lpstr>
      <vt:lpstr>CS Discoveries  (Code.org)</vt:lpstr>
      <vt:lpstr>CS Discoveries  (Code.org)</vt:lpstr>
      <vt:lpstr>CodeHS  (Stanford Alum)</vt:lpstr>
      <vt:lpstr>CodeHS  (Stanford Alum)</vt:lpstr>
      <vt:lpstr>Micro:bit  “Autofarmer”</vt:lpstr>
      <vt:lpstr>Micro:bit Vittascience </vt:lpstr>
      <vt:lpstr>Ressources nationales</vt:lpstr>
      <vt:lpstr>ConnectEd 3 &amp; 4  (Lehrmittelverlag Zürich)</vt:lpstr>
      <vt:lpstr>ConnectEd 3:  Fonctions et variables</vt:lpstr>
      <vt:lpstr>ConnectEd 3:  Systèmes, Machines, Réseaux</vt:lpstr>
      <vt:lpstr>ConnectEd 3:  Info &amp; Données</vt:lpstr>
      <vt:lpstr>Basel Land – Programme d’étude</vt:lpstr>
      <vt:lpstr>1,2,3 … codez  (Fondation La main à la pâte) </vt:lpstr>
      <vt:lpstr>1,2,3 … codez: Domotique avec Arduino &amp; Scratch</vt:lpstr>
      <vt:lpstr>1,2,3 … codez </vt:lpstr>
      <vt:lpstr>Simplement Informatique</vt:lpstr>
      <vt:lpstr>Les enseignant.e.s sur terrain</vt:lpstr>
      <vt:lpstr>Algorea Serious Games</vt:lpstr>
      <vt:lpstr>Algorea Serious Games</vt:lpstr>
      <vt:lpstr>Flowlab.io </vt:lpstr>
      <vt:lpstr>Compression d’images</vt:lpstr>
      <vt:lpstr>Algorithmes  avec LARP</vt:lpstr>
      <vt:lpstr>Python en 11ième</vt:lpstr>
      <vt:lpstr>Python en 11ième</vt:lpstr>
      <vt:lpstr>La didactique de la science informatique</vt:lpstr>
      <vt:lpstr>La didactique de la science informatique</vt:lpstr>
      <vt:lpstr>La didactique de la science informatique</vt:lpstr>
      <vt:lpstr>La didactique de la science informatique</vt:lpstr>
      <vt:lpstr>En résumé…</vt:lpstr>
      <vt:lpstr>En résumé…</vt:lpstr>
      <vt:lpstr>1,2,3 …  codez </vt:lpstr>
      <vt:lpstr>Il y a plein de questions</vt:lpstr>
      <vt:lpstr>Qu'est-ce que cela signifie pour vous ?</vt:lpstr>
      <vt:lpstr>Merci beaucoup!</vt:lpstr>
    </vt:vector>
  </TitlesOfParts>
  <Company>OECD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LINSENMAYER Emma, EDU/ECS</dc:creator>
  <cp:lastModifiedBy>Engin Walter Bumbacher</cp:lastModifiedBy>
  <cp:revision>294</cp:revision>
  <dcterms:created xsi:type="dcterms:W3CDTF">2021-06-04T06:50:42Z</dcterms:created>
  <dcterms:modified xsi:type="dcterms:W3CDTF">2022-04-03T17:05:32Z</dcterms:modified>
</cp:coreProperties>
</file>