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notesMasterIdLst>
    <p:notesMasterId r:id="rId40"/>
  </p:notesMasterIdLst>
  <p:sldIdLst>
    <p:sldId id="256" r:id="rId2"/>
    <p:sldId id="275" r:id="rId3"/>
    <p:sldId id="259" r:id="rId4"/>
    <p:sldId id="260" r:id="rId5"/>
    <p:sldId id="261" r:id="rId6"/>
    <p:sldId id="267" r:id="rId7"/>
    <p:sldId id="270" r:id="rId8"/>
    <p:sldId id="263" r:id="rId9"/>
    <p:sldId id="265" r:id="rId10"/>
    <p:sldId id="266" r:id="rId11"/>
    <p:sldId id="269" r:id="rId12"/>
    <p:sldId id="257" r:id="rId13"/>
    <p:sldId id="272" r:id="rId14"/>
    <p:sldId id="271" r:id="rId15"/>
    <p:sldId id="274" r:id="rId16"/>
    <p:sldId id="273" r:id="rId17"/>
    <p:sldId id="276" r:id="rId18"/>
    <p:sldId id="287" r:id="rId19"/>
    <p:sldId id="288" r:id="rId20"/>
    <p:sldId id="291" r:id="rId21"/>
    <p:sldId id="289" r:id="rId22"/>
    <p:sldId id="290" r:id="rId23"/>
    <p:sldId id="298" r:id="rId24"/>
    <p:sldId id="292" r:id="rId25"/>
    <p:sldId id="299" r:id="rId26"/>
    <p:sldId id="300" r:id="rId27"/>
    <p:sldId id="277" r:id="rId28"/>
    <p:sldId id="278" r:id="rId29"/>
    <p:sldId id="280" r:id="rId30"/>
    <p:sldId id="279" r:id="rId31"/>
    <p:sldId id="283" r:id="rId32"/>
    <p:sldId id="303" r:id="rId33"/>
    <p:sldId id="285" r:id="rId34"/>
    <p:sldId id="282" r:id="rId35"/>
    <p:sldId id="281" r:id="rId36"/>
    <p:sldId id="286" r:id="rId37"/>
    <p:sldId id="301" r:id="rId38"/>
    <p:sldId id="302" r:id="rId39"/>
  </p:sldIdLst>
  <p:sldSz cx="6858000" cy="51435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E8D5"/>
    <a:srgbClr val="81B465"/>
    <a:srgbClr val="DBE9FC"/>
    <a:srgbClr val="B95450"/>
    <a:srgbClr val="F8CFCC"/>
    <a:srgbClr val="6C8EB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Style moyen 2 - Accentuatio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E3FDE45-AF77-4B5C-9715-49D594BDF05E}" styleName="Style léger 1 - Accentuation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93296810-A885-4BE3-A3E7-6D5BEEA58F35}" styleName="Style moyen 2 - Accentuation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305"/>
    <p:restoredTop sz="96326"/>
  </p:normalViewPr>
  <p:slideViewPr>
    <p:cSldViewPr snapToGrid="0">
      <p:cViewPr varScale="1">
        <p:scale>
          <a:sx n="223" d="100"/>
          <a:sy n="223" d="100"/>
        </p:scale>
        <p:origin x="1112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b="0" i="0">
                <a:latin typeface="Century Gothic" panose="020B0502020202020204" pitchFamily="34" charset="0"/>
              </a:defRPr>
            </a:lvl1pPr>
          </a:lstStyle>
          <a:p>
            <a:endParaRPr lang="fr-CH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b="0" i="0">
                <a:latin typeface="Century Gothic" panose="020B0502020202020204" pitchFamily="34" charset="0"/>
              </a:defRPr>
            </a:lvl1pPr>
          </a:lstStyle>
          <a:p>
            <a:fld id="{86D53078-7D65-054A-97D9-A22724AD8CE1}" type="datetimeFigureOut">
              <a:rPr lang="fr-CH" smtClean="0"/>
              <a:pPr/>
              <a:t>04.05.24</a:t>
            </a:fld>
            <a:endParaRPr lang="fr-CH" dirty="0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CH" dirty="0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  <a:endParaRPr lang="fr-CH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b="0" i="0">
                <a:latin typeface="Century Gothic" panose="020B0502020202020204" pitchFamily="34" charset="0"/>
              </a:defRPr>
            </a:lvl1pPr>
          </a:lstStyle>
          <a:p>
            <a:endParaRPr lang="fr-CH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i="0">
                <a:latin typeface="Century Gothic" panose="020B0502020202020204" pitchFamily="34" charset="0"/>
              </a:defRPr>
            </a:lvl1pPr>
          </a:lstStyle>
          <a:p>
            <a:fld id="{32504711-8E85-D440-9427-4D8D4846DB06}" type="slidenum">
              <a:rPr lang="fr-CH" smtClean="0"/>
              <a:pPr/>
              <a:t>‹N°›</a:t>
            </a:fld>
            <a:endParaRPr lang="fr-CH" dirty="0"/>
          </a:p>
        </p:txBody>
      </p:sp>
    </p:spTree>
    <p:extLst>
      <p:ext uri="{BB962C8B-B14F-4D97-AF65-F5344CB8AC3E}">
        <p14:creationId xmlns:p14="http://schemas.microsoft.com/office/powerpoint/2010/main" val="17816320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b="0" i="0" kern="1200">
        <a:solidFill>
          <a:schemeClr val="tx1"/>
        </a:solidFill>
        <a:latin typeface="Century Gothic" panose="020B0502020202020204" pitchFamily="34" charset="0"/>
        <a:ea typeface="+mn-ea"/>
        <a:cs typeface="+mn-cs"/>
      </a:defRPr>
    </a:lvl1pPr>
    <a:lvl2pPr marL="342900" algn="l" defTabSz="685800" rtl="0" eaLnBrk="1" latinLnBrk="0" hangingPunct="1">
      <a:defRPr sz="900" b="0" i="0" kern="1200">
        <a:solidFill>
          <a:schemeClr val="tx1"/>
        </a:solidFill>
        <a:latin typeface="Century Gothic" panose="020B0502020202020204" pitchFamily="34" charset="0"/>
        <a:ea typeface="+mn-ea"/>
        <a:cs typeface="+mn-cs"/>
      </a:defRPr>
    </a:lvl2pPr>
    <a:lvl3pPr marL="685800" algn="l" defTabSz="685800" rtl="0" eaLnBrk="1" latinLnBrk="0" hangingPunct="1">
      <a:defRPr sz="900" b="0" i="0" kern="1200">
        <a:solidFill>
          <a:schemeClr val="tx1"/>
        </a:solidFill>
        <a:latin typeface="Century Gothic" panose="020B0502020202020204" pitchFamily="34" charset="0"/>
        <a:ea typeface="+mn-ea"/>
        <a:cs typeface="+mn-cs"/>
      </a:defRPr>
    </a:lvl3pPr>
    <a:lvl4pPr marL="1028700" algn="l" defTabSz="685800" rtl="0" eaLnBrk="1" latinLnBrk="0" hangingPunct="1">
      <a:defRPr sz="900" b="0" i="0" kern="1200">
        <a:solidFill>
          <a:schemeClr val="tx1"/>
        </a:solidFill>
        <a:latin typeface="Century Gothic" panose="020B0502020202020204" pitchFamily="34" charset="0"/>
        <a:ea typeface="+mn-ea"/>
        <a:cs typeface="+mn-cs"/>
      </a:defRPr>
    </a:lvl4pPr>
    <a:lvl5pPr marL="1371600" algn="l" defTabSz="685800" rtl="0" eaLnBrk="1" latinLnBrk="0" hangingPunct="1">
      <a:defRPr sz="900" b="0" i="0" kern="1200">
        <a:solidFill>
          <a:schemeClr val="tx1"/>
        </a:solidFill>
        <a:latin typeface="Century Gothic" panose="020B0502020202020204" pitchFamily="34" charset="0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H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2504711-8E85-D440-9427-4D8D4846DB06}" type="slidenum">
              <a:rPr lang="fr-CH" smtClean="0"/>
              <a:pPr/>
              <a:t>11</a:t>
            </a:fld>
            <a:endParaRPr lang="fr-CH" dirty="0"/>
          </a:p>
        </p:txBody>
      </p:sp>
    </p:spTree>
    <p:extLst>
      <p:ext uri="{BB962C8B-B14F-4D97-AF65-F5344CB8AC3E}">
        <p14:creationId xmlns:p14="http://schemas.microsoft.com/office/powerpoint/2010/main" val="23802367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H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2504711-8E85-D440-9427-4D8D4846DB06}" type="slidenum">
              <a:rPr lang="fr-CH" smtClean="0"/>
              <a:pPr/>
              <a:t>26</a:t>
            </a:fld>
            <a:endParaRPr lang="fr-CH" dirty="0"/>
          </a:p>
        </p:txBody>
      </p:sp>
    </p:spTree>
    <p:extLst>
      <p:ext uri="{BB962C8B-B14F-4D97-AF65-F5344CB8AC3E}">
        <p14:creationId xmlns:p14="http://schemas.microsoft.com/office/powerpoint/2010/main" val="33426155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H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2504711-8E85-D440-9427-4D8D4846DB06}" type="slidenum">
              <a:rPr lang="fr-CH" smtClean="0"/>
              <a:pPr/>
              <a:t>18</a:t>
            </a:fld>
            <a:endParaRPr lang="fr-CH" dirty="0"/>
          </a:p>
        </p:txBody>
      </p:sp>
    </p:spTree>
    <p:extLst>
      <p:ext uri="{BB962C8B-B14F-4D97-AF65-F5344CB8AC3E}">
        <p14:creationId xmlns:p14="http://schemas.microsoft.com/office/powerpoint/2010/main" val="5112503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H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2504711-8E85-D440-9427-4D8D4846DB06}" type="slidenum">
              <a:rPr lang="fr-CH" smtClean="0"/>
              <a:pPr/>
              <a:t>19</a:t>
            </a:fld>
            <a:endParaRPr lang="fr-CH" dirty="0"/>
          </a:p>
        </p:txBody>
      </p:sp>
    </p:spTree>
    <p:extLst>
      <p:ext uri="{BB962C8B-B14F-4D97-AF65-F5344CB8AC3E}">
        <p14:creationId xmlns:p14="http://schemas.microsoft.com/office/powerpoint/2010/main" val="231385908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H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2504711-8E85-D440-9427-4D8D4846DB06}" type="slidenum">
              <a:rPr lang="fr-CH" smtClean="0"/>
              <a:pPr/>
              <a:t>20</a:t>
            </a:fld>
            <a:endParaRPr lang="fr-CH" dirty="0"/>
          </a:p>
        </p:txBody>
      </p:sp>
    </p:spTree>
    <p:extLst>
      <p:ext uri="{BB962C8B-B14F-4D97-AF65-F5344CB8AC3E}">
        <p14:creationId xmlns:p14="http://schemas.microsoft.com/office/powerpoint/2010/main" val="53113502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H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2504711-8E85-D440-9427-4D8D4846DB06}" type="slidenum">
              <a:rPr lang="fr-CH" smtClean="0"/>
              <a:pPr/>
              <a:t>21</a:t>
            </a:fld>
            <a:endParaRPr lang="fr-CH" dirty="0"/>
          </a:p>
        </p:txBody>
      </p:sp>
    </p:spTree>
    <p:extLst>
      <p:ext uri="{BB962C8B-B14F-4D97-AF65-F5344CB8AC3E}">
        <p14:creationId xmlns:p14="http://schemas.microsoft.com/office/powerpoint/2010/main" val="183564682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H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2504711-8E85-D440-9427-4D8D4846DB06}" type="slidenum">
              <a:rPr lang="fr-CH" smtClean="0"/>
              <a:pPr/>
              <a:t>22</a:t>
            </a:fld>
            <a:endParaRPr lang="fr-CH" dirty="0"/>
          </a:p>
        </p:txBody>
      </p:sp>
    </p:spTree>
    <p:extLst>
      <p:ext uri="{BB962C8B-B14F-4D97-AF65-F5344CB8AC3E}">
        <p14:creationId xmlns:p14="http://schemas.microsoft.com/office/powerpoint/2010/main" val="415831551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H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2504711-8E85-D440-9427-4D8D4846DB06}" type="slidenum">
              <a:rPr lang="fr-CH" smtClean="0"/>
              <a:pPr/>
              <a:t>23</a:t>
            </a:fld>
            <a:endParaRPr lang="fr-CH" dirty="0"/>
          </a:p>
        </p:txBody>
      </p:sp>
    </p:spTree>
    <p:extLst>
      <p:ext uri="{BB962C8B-B14F-4D97-AF65-F5344CB8AC3E}">
        <p14:creationId xmlns:p14="http://schemas.microsoft.com/office/powerpoint/2010/main" val="92054749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H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2504711-8E85-D440-9427-4D8D4846DB06}" type="slidenum">
              <a:rPr lang="fr-CH" smtClean="0"/>
              <a:pPr/>
              <a:t>24</a:t>
            </a:fld>
            <a:endParaRPr lang="fr-CH" dirty="0"/>
          </a:p>
        </p:txBody>
      </p:sp>
    </p:spTree>
    <p:extLst>
      <p:ext uri="{BB962C8B-B14F-4D97-AF65-F5344CB8AC3E}">
        <p14:creationId xmlns:p14="http://schemas.microsoft.com/office/powerpoint/2010/main" val="421577179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H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2504711-8E85-D440-9427-4D8D4846DB06}" type="slidenum">
              <a:rPr lang="fr-CH" smtClean="0"/>
              <a:pPr/>
              <a:t>25</a:t>
            </a:fld>
            <a:endParaRPr lang="fr-CH" dirty="0"/>
          </a:p>
        </p:txBody>
      </p:sp>
    </p:spTree>
    <p:extLst>
      <p:ext uri="{BB962C8B-B14F-4D97-AF65-F5344CB8AC3E}">
        <p14:creationId xmlns:p14="http://schemas.microsoft.com/office/powerpoint/2010/main" val="3676349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841772"/>
            <a:ext cx="58293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2701528"/>
            <a:ext cx="51435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20784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1487" y="4767264"/>
            <a:ext cx="1543050" cy="273844"/>
          </a:xfrm>
          <a:prstGeom prst="rect">
            <a:avLst/>
          </a:prstGeom>
        </p:spPr>
        <p:txBody>
          <a:bodyPr/>
          <a:lstStyle/>
          <a:p>
            <a:r>
              <a:rPr lang="fr-CH"/>
              <a:t>03.05.24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271713" y="4767264"/>
            <a:ext cx="2314575" cy="273844"/>
          </a:xfrm>
          <a:prstGeom prst="rect">
            <a:avLst/>
          </a:prstGeom>
        </p:spPr>
        <p:txBody>
          <a:bodyPr/>
          <a:lstStyle/>
          <a:p>
            <a:endParaRPr lang="fr-C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843463" y="4767264"/>
            <a:ext cx="1543050" cy="273844"/>
          </a:xfrm>
          <a:prstGeom prst="rect">
            <a:avLst/>
          </a:prstGeom>
        </p:spPr>
        <p:txBody>
          <a:bodyPr/>
          <a:lstStyle/>
          <a:p>
            <a:fld id="{FD5FCCF0-D072-324C-A5FA-4432F9EFB606}" type="slidenum">
              <a:rPr lang="fr-CH" smtClean="0"/>
              <a:t>‹N°›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32859905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273843"/>
            <a:ext cx="1478756" cy="4358879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273843"/>
            <a:ext cx="4350544" cy="4358879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1487" y="4767264"/>
            <a:ext cx="1543050" cy="273844"/>
          </a:xfrm>
          <a:prstGeom prst="rect">
            <a:avLst/>
          </a:prstGeom>
        </p:spPr>
        <p:txBody>
          <a:bodyPr/>
          <a:lstStyle/>
          <a:p>
            <a:r>
              <a:rPr lang="fr-CH"/>
              <a:t>03.05.24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271713" y="4767264"/>
            <a:ext cx="2314575" cy="273844"/>
          </a:xfrm>
          <a:prstGeom prst="rect">
            <a:avLst/>
          </a:prstGeom>
        </p:spPr>
        <p:txBody>
          <a:bodyPr/>
          <a:lstStyle/>
          <a:p>
            <a:endParaRPr lang="fr-C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843463" y="4767264"/>
            <a:ext cx="1543050" cy="273844"/>
          </a:xfrm>
          <a:prstGeom prst="rect">
            <a:avLst/>
          </a:prstGeom>
        </p:spPr>
        <p:txBody>
          <a:bodyPr/>
          <a:lstStyle/>
          <a:p>
            <a:fld id="{FD5FCCF0-D072-324C-A5FA-4432F9EFB606}" type="slidenum">
              <a:rPr lang="fr-CH" smtClean="0"/>
              <a:t>‹N°›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42777989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1488" y="273845"/>
            <a:ext cx="5915025" cy="575704"/>
          </a:xfrm>
        </p:spPr>
        <p:txBody>
          <a:bodyPr/>
          <a:lstStyle/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1488" y="920885"/>
            <a:ext cx="5915025" cy="3948770"/>
          </a:xfrm>
        </p:spPr>
        <p:txBody>
          <a:bodyPr/>
          <a:lstStyle>
            <a:lvl1pPr marL="0" indent="0">
              <a:buFontTx/>
              <a:buNone/>
              <a:defRPr/>
            </a:lvl1pPr>
            <a:lvl2pPr marL="342900" indent="0">
              <a:buNone/>
              <a:defRPr/>
            </a:lvl2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67327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1282305"/>
            <a:ext cx="5915025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3442099"/>
            <a:ext cx="5915025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82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82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35305063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1488" y="273845"/>
            <a:ext cx="5915025" cy="575704"/>
          </a:xfrm>
        </p:spPr>
        <p:txBody>
          <a:bodyPr/>
          <a:lstStyle/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920885"/>
            <a:ext cx="2914650" cy="3948770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920885"/>
            <a:ext cx="2914650" cy="3948770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08743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273845"/>
            <a:ext cx="5915025" cy="575704"/>
          </a:xfrm>
        </p:spPr>
        <p:txBody>
          <a:bodyPr/>
          <a:lstStyle/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911639"/>
            <a:ext cx="2901255" cy="411323"/>
          </a:xfrm>
        </p:spPr>
        <p:txBody>
          <a:bodyPr anchor="b">
            <a:noAutofit/>
          </a:bodyPr>
          <a:lstStyle>
            <a:lvl1pPr marL="0" indent="0">
              <a:buNone/>
              <a:defRPr sz="24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1385888"/>
            <a:ext cx="2901255" cy="3483765"/>
          </a:xfrm>
        </p:spPr>
        <p:txBody>
          <a:bodyPr/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911639"/>
            <a:ext cx="2915543" cy="411323"/>
          </a:xfrm>
        </p:spPr>
        <p:txBody>
          <a:bodyPr anchor="b">
            <a:noAutofit/>
          </a:bodyPr>
          <a:lstStyle>
            <a:lvl1pPr marL="0" indent="0">
              <a:buNone/>
              <a:defRPr sz="24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1385889"/>
            <a:ext cx="2915543" cy="3483766"/>
          </a:xfrm>
        </p:spPr>
        <p:txBody>
          <a:bodyPr/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449855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1488" y="273845"/>
            <a:ext cx="5915025" cy="575704"/>
          </a:xfrm>
        </p:spPr>
        <p:txBody>
          <a:bodyPr/>
          <a:lstStyle/>
          <a:p>
            <a:r>
              <a:rPr lang="fr-FR" dirty="0"/>
              <a:t>Modifiez le style du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6395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71487" y="4767264"/>
            <a:ext cx="1543050" cy="273844"/>
          </a:xfrm>
          <a:prstGeom prst="rect">
            <a:avLst/>
          </a:prstGeom>
        </p:spPr>
        <p:txBody>
          <a:bodyPr/>
          <a:lstStyle/>
          <a:p>
            <a:r>
              <a:rPr lang="fr-CH"/>
              <a:t>03.05.24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2271713" y="4767264"/>
            <a:ext cx="2314575" cy="273844"/>
          </a:xfrm>
          <a:prstGeom prst="rect">
            <a:avLst/>
          </a:prstGeom>
        </p:spPr>
        <p:txBody>
          <a:bodyPr/>
          <a:lstStyle/>
          <a:p>
            <a:endParaRPr lang="fr-C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4843463" y="4767264"/>
            <a:ext cx="1543050" cy="273844"/>
          </a:xfrm>
          <a:prstGeom prst="rect">
            <a:avLst/>
          </a:prstGeom>
        </p:spPr>
        <p:txBody>
          <a:bodyPr/>
          <a:lstStyle/>
          <a:p>
            <a:fld id="{FD5FCCF0-D072-324C-A5FA-4432F9EFB606}" type="slidenum">
              <a:rPr lang="fr-CH" smtClean="0"/>
              <a:t>‹N°›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30509002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342900"/>
            <a:ext cx="2211884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740570"/>
            <a:ext cx="3471863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1543050"/>
            <a:ext cx="2211884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71487" y="4767264"/>
            <a:ext cx="1543050" cy="273844"/>
          </a:xfrm>
          <a:prstGeom prst="rect">
            <a:avLst/>
          </a:prstGeom>
        </p:spPr>
        <p:txBody>
          <a:bodyPr/>
          <a:lstStyle/>
          <a:p>
            <a:r>
              <a:rPr lang="fr-CH"/>
              <a:t>03.05.24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71713" y="4767264"/>
            <a:ext cx="2314575" cy="273844"/>
          </a:xfrm>
          <a:prstGeom prst="rect">
            <a:avLst/>
          </a:prstGeom>
        </p:spPr>
        <p:txBody>
          <a:bodyPr/>
          <a:lstStyle/>
          <a:p>
            <a:endParaRPr lang="fr-C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4843463" y="4767264"/>
            <a:ext cx="1543050" cy="273844"/>
          </a:xfrm>
          <a:prstGeom prst="rect">
            <a:avLst/>
          </a:prstGeom>
        </p:spPr>
        <p:txBody>
          <a:bodyPr/>
          <a:lstStyle/>
          <a:p>
            <a:fld id="{FD5FCCF0-D072-324C-A5FA-4432F9EFB606}" type="slidenum">
              <a:rPr lang="fr-CH" smtClean="0"/>
              <a:t>‹N°›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32712568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342900"/>
            <a:ext cx="2211884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740570"/>
            <a:ext cx="3471863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1543050"/>
            <a:ext cx="2211884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71487" y="4767264"/>
            <a:ext cx="1543050" cy="273844"/>
          </a:xfrm>
          <a:prstGeom prst="rect">
            <a:avLst/>
          </a:prstGeom>
        </p:spPr>
        <p:txBody>
          <a:bodyPr/>
          <a:lstStyle/>
          <a:p>
            <a:r>
              <a:rPr lang="fr-CH"/>
              <a:t>03.05.24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71713" y="4767264"/>
            <a:ext cx="2314575" cy="273844"/>
          </a:xfrm>
          <a:prstGeom prst="rect">
            <a:avLst/>
          </a:prstGeom>
        </p:spPr>
        <p:txBody>
          <a:bodyPr/>
          <a:lstStyle/>
          <a:p>
            <a:endParaRPr lang="fr-C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4843463" y="4767264"/>
            <a:ext cx="1543050" cy="273844"/>
          </a:xfrm>
          <a:prstGeom prst="rect">
            <a:avLst/>
          </a:prstGeom>
        </p:spPr>
        <p:txBody>
          <a:bodyPr/>
          <a:lstStyle/>
          <a:p>
            <a:fld id="{FD5FCCF0-D072-324C-A5FA-4432F9EFB606}" type="slidenum">
              <a:rPr lang="fr-CH" smtClean="0"/>
              <a:t>‹N°›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20189715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273845"/>
            <a:ext cx="5915025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1369217"/>
            <a:ext cx="5915025" cy="35004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1076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sldNum="0" hdr="0" ftr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b="0" i="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Century Gothic" panose="020B0502020202020204" pitchFamily="34" charset="0"/>
          <a:ea typeface="+mj-ea"/>
          <a:cs typeface="+mj-cs"/>
        </a:defRPr>
      </a:lvl1pPr>
    </p:titleStyle>
    <p:bodyStyle>
      <a:lvl1pPr marL="0" indent="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None/>
        <a:defRPr sz="2100" kern="1200">
          <a:solidFill>
            <a:schemeClr val="tx1"/>
          </a:solidFill>
          <a:latin typeface="Century Gothic" panose="020B0502020202020204" pitchFamily="34" charset="0"/>
          <a:ea typeface="+mn-ea"/>
          <a:cs typeface="+mn-cs"/>
        </a:defRPr>
      </a:lvl1pPr>
      <a:lvl2pPr marL="342900" indent="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Century Gothic" panose="020B0502020202020204" pitchFamily="34" charset="0"/>
          <a:ea typeface="+mn-ea"/>
          <a:cs typeface="+mn-cs"/>
        </a:defRPr>
      </a:lvl2pPr>
      <a:lvl3pPr marL="685800" indent="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None/>
        <a:defRPr sz="1500" kern="1200">
          <a:solidFill>
            <a:schemeClr val="tx1"/>
          </a:solidFill>
          <a:latin typeface="Century Gothic" panose="020B0502020202020204" pitchFamily="34" charset="0"/>
          <a:ea typeface="+mn-ea"/>
          <a:cs typeface="+mn-cs"/>
        </a:defRPr>
      </a:lvl3pPr>
      <a:lvl4pPr marL="1028700" indent="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None/>
        <a:defRPr sz="1350" kern="1200">
          <a:solidFill>
            <a:schemeClr val="tx1"/>
          </a:solidFill>
          <a:latin typeface="Century Gothic" panose="020B0502020202020204" pitchFamily="34" charset="0"/>
          <a:ea typeface="+mn-ea"/>
          <a:cs typeface="+mn-cs"/>
        </a:defRPr>
      </a:lvl4pPr>
      <a:lvl5pPr marL="1371600" indent="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None/>
        <a:defRPr sz="1350" kern="1200">
          <a:solidFill>
            <a:schemeClr val="tx1"/>
          </a:solidFill>
          <a:latin typeface="Century Gothic" panose="020B0502020202020204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25.png"/><Relationship Id="rId7" Type="http://schemas.microsoft.com/office/2007/relationships/hdphoto" Target="../media/hdphoto2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microsoft.com/office/2007/relationships/hdphoto" Target="../media/hdphoto1.wdp"/><Relationship Id="rId4" Type="http://schemas.openxmlformats.org/officeDocument/2006/relationships/image" Target="../media/image26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png"/><Relationship Id="rId4" Type="http://schemas.openxmlformats.org/officeDocument/2006/relationships/image" Target="../media/image31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13" Type="http://schemas.openxmlformats.org/officeDocument/2006/relationships/image" Target="../media/image45.png"/><Relationship Id="rId3" Type="http://schemas.openxmlformats.org/officeDocument/2006/relationships/image" Target="../media/image37.png"/><Relationship Id="rId7" Type="http://schemas.openxmlformats.org/officeDocument/2006/relationships/image" Target="../media/image41.png"/><Relationship Id="rId12" Type="http://schemas.microsoft.com/office/2007/relationships/hdphoto" Target="../media/hdphoto4.wdp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png"/><Relationship Id="rId11" Type="http://schemas.openxmlformats.org/officeDocument/2006/relationships/image" Target="../media/image44.png"/><Relationship Id="rId5" Type="http://schemas.openxmlformats.org/officeDocument/2006/relationships/image" Target="../media/image39.png"/><Relationship Id="rId10" Type="http://schemas.openxmlformats.org/officeDocument/2006/relationships/image" Target="../media/image43.png"/><Relationship Id="rId4" Type="http://schemas.openxmlformats.org/officeDocument/2006/relationships/image" Target="../media/image38.png"/><Relationship Id="rId9" Type="http://schemas.openxmlformats.org/officeDocument/2006/relationships/image" Target="../media/image42.jpeg"/><Relationship Id="rId14" Type="http://schemas.openxmlformats.org/officeDocument/2006/relationships/image" Target="../media/image46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letemps.ch/cyber/la-course-aux-milliards-de-milliards-pour-les-puces-destinees-a-l-ia-devient-delirante" TargetMode="External"/><Relationship Id="rId3" Type="http://schemas.openxmlformats.org/officeDocument/2006/relationships/hyperlink" Target="https://iremi.univ-reunion.fr/IMG/pdf/r2e2.pdf" TargetMode="External"/><Relationship Id="rId7" Type="http://schemas.openxmlformats.org/officeDocument/2006/relationships/hyperlink" Target="https://leria-info.univ-angers.fr/~jeanmichel.richer/ensl3i_crs3.php" TargetMode="External"/><Relationship Id="rId2" Type="http://schemas.openxmlformats.org/officeDocument/2006/relationships/hyperlink" Target="https://www.youtube.com/watch?v=FZGugFqdr60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github.com/jppellet/Logic-Circuit-Simulator" TargetMode="External"/><Relationship Id="rId5" Type="http://schemas.openxmlformats.org/officeDocument/2006/relationships/hyperlink" Target="https://safari.ethz.ch/digitaltechnik/spring2023/doku.php?id=start" TargetMode="External"/><Relationship Id="rId4" Type="http://schemas.openxmlformats.org/officeDocument/2006/relationships/hyperlink" Target="https://www.redalyc.org/articulo.oa?id=61539886013" TargetMode="External"/><Relationship Id="rId9" Type="http://schemas.openxmlformats.org/officeDocument/2006/relationships/hyperlink" Target="https://www.youtube.com/watch?v=GdLRSF5wZpE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F280D49-CBF8-682C-803A-D0F8AEA2C42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CH" b="1" dirty="0"/>
              <a:t>µ-processeur 4 bits</a:t>
            </a:r>
            <a:br>
              <a:rPr lang="fr-CH" b="1" dirty="0"/>
            </a:br>
            <a:r>
              <a:rPr lang="fr-CH" b="1" dirty="0"/>
              <a:t>didactique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A65B27EE-D008-6EBD-E77F-9A15FC579DC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57250" y="2701528"/>
            <a:ext cx="5143500" cy="1494788"/>
          </a:xfrm>
        </p:spPr>
        <p:txBody>
          <a:bodyPr/>
          <a:lstStyle/>
          <a:p>
            <a:r>
              <a:rPr lang="fr-CH" dirty="0"/>
              <a:t>Conception</a:t>
            </a:r>
          </a:p>
          <a:p>
            <a:r>
              <a:rPr lang="fr-CH" dirty="0"/>
              <a:t>Boîte à outil pour</a:t>
            </a:r>
            <a:br>
              <a:rPr lang="fr-CH" dirty="0"/>
            </a:br>
            <a:r>
              <a:rPr lang="fr-CH" dirty="0"/>
              <a:t>utilisation en classe</a:t>
            </a:r>
            <a:br>
              <a:rPr lang="fr-CH" dirty="0"/>
            </a:br>
            <a:r>
              <a:rPr lang="fr-CH" dirty="0"/>
              <a:t>et projet d’élèves</a:t>
            </a:r>
          </a:p>
          <a:p>
            <a:endParaRPr lang="fr-CH" dirty="0"/>
          </a:p>
          <a:p>
            <a:endParaRPr lang="fr-CH" dirty="0"/>
          </a:p>
          <a:p>
            <a:pPr algn="r"/>
            <a:r>
              <a:rPr lang="fr-CH" sz="1200" dirty="0"/>
              <a:t>Cyrille Mathieu Ton</a:t>
            </a:r>
          </a:p>
        </p:txBody>
      </p:sp>
    </p:spTree>
    <p:extLst>
      <p:ext uri="{BB962C8B-B14F-4D97-AF65-F5344CB8AC3E}">
        <p14:creationId xmlns:p14="http://schemas.microsoft.com/office/powerpoint/2010/main" val="180369335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9D7070F-91E2-94E0-36E4-630F23BDB79D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rgbClr val="D6E8D5"/>
          </a:solidFill>
        </p:spPr>
        <p:txBody>
          <a:bodyPr/>
          <a:lstStyle/>
          <a:p>
            <a:r>
              <a:rPr lang="fr-CH" dirty="0"/>
              <a:t>Appels de fonction</a:t>
            </a:r>
          </a:p>
        </p:txBody>
      </p:sp>
      <p:pic>
        <p:nvPicPr>
          <p:cNvPr id="5" name="Espace réservé du contenu 4" descr="Une image contenant texte, capture d’écran, Police, ligne&#10;&#10;Description générée automatiquement">
            <a:extLst>
              <a:ext uri="{FF2B5EF4-FFF2-40B4-BE49-F238E27FC236}">
                <a16:creationId xmlns:a16="http://schemas.microsoft.com/office/drawing/2014/main" id="{EDB9A5D4-4910-C24D-0670-69AF2563128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67194" y="1328470"/>
            <a:ext cx="4076700" cy="2832100"/>
          </a:xfrm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2C6B554C-93A4-0DA8-590B-4E9379AA95B2}"/>
              </a:ext>
            </a:extLst>
          </p:cNvPr>
          <p:cNvSpPr txBox="1"/>
          <p:nvPr/>
        </p:nvSpPr>
        <p:spPr>
          <a:xfrm>
            <a:off x="1950070" y="1460336"/>
            <a:ext cx="17109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350" indent="-6350" algn="ctr"/>
            <a:r>
              <a:rPr lang="fr-CH" dirty="0">
                <a:latin typeface="Century Gothic" panose="020B0502020202020204" pitchFamily="34" charset="0"/>
              </a:rPr>
              <a:t>Appel de</a:t>
            </a:r>
            <a:br>
              <a:rPr lang="fr-CH" dirty="0">
                <a:latin typeface="Century Gothic" panose="020B0502020202020204" pitchFamily="34" charset="0"/>
              </a:rPr>
            </a:br>
            <a:r>
              <a:rPr lang="fr-CH" dirty="0">
                <a:latin typeface="Century Gothic" panose="020B0502020202020204" pitchFamily="34" charset="0"/>
              </a:rPr>
              <a:t>fonction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EF84670F-A8B8-186F-9EE7-7AAC20019C65}"/>
              </a:ext>
            </a:extLst>
          </p:cNvPr>
          <p:cNvSpPr txBox="1"/>
          <p:nvPr/>
        </p:nvSpPr>
        <p:spPr>
          <a:xfrm>
            <a:off x="1778078" y="897710"/>
            <a:ext cx="212590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58775" indent="-358775"/>
            <a:r>
              <a:rPr lang="fr-CH" sz="3600" b="1" dirty="0">
                <a:latin typeface="Source Code Pro" panose="020B0509030403020204" pitchFamily="49" charset="0"/>
                <a:ea typeface="Source Code Pro" panose="020B0509030403020204" pitchFamily="49" charset="0"/>
              </a:rPr>
              <a:t>JSR</a:t>
            </a:r>
            <a:r>
              <a:rPr lang="fr-CH" sz="3600" b="1" i="1" dirty="0">
                <a:latin typeface="Source Code Pro" panose="020B0509030403020204" pitchFamily="49" charset="0"/>
                <a:ea typeface="Source Code Pro" panose="020B0509030403020204" pitchFamily="49" charset="0"/>
              </a:rPr>
              <a:t> </a:t>
            </a:r>
            <a:r>
              <a:rPr lang="fr-CH" sz="3600" i="1" dirty="0">
                <a:latin typeface="Source Code Pro" panose="020B0509030403020204" pitchFamily="49" charset="0"/>
                <a:ea typeface="Source Code Pro" panose="020B0509030403020204" pitchFamily="49" charset="0"/>
              </a:rPr>
              <a:t>rel</a:t>
            </a:r>
            <a:endParaRPr lang="fr-CH" sz="3600" b="1" strike="sngStrike" dirty="0">
              <a:latin typeface="Source Code Pro" panose="020B0509030403020204" pitchFamily="49" charset="0"/>
              <a:ea typeface="Source Code Pro" panose="020B0509030403020204" pitchFamily="49" charset="0"/>
            </a:endParaRP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F35CD708-3CE6-516A-162E-D01709E339AF}"/>
              </a:ext>
            </a:extLst>
          </p:cNvPr>
          <p:cNvSpPr txBox="1"/>
          <p:nvPr/>
        </p:nvSpPr>
        <p:spPr>
          <a:xfrm>
            <a:off x="1950070" y="3407778"/>
            <a:ext cx="17109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58775" indent="-358775" algn="ctr"/>
            <a:r>
              <a:rPr lang="fr-CH" dirty="0">
                <a:latin typeface="Century Gothic" panose="020B0502020202020204" pitchFamily="34" charset="0"/>
              </a:rPr>
              <a:t>Retour de</a:t>
            </a:r>
          </a:p>
          <a:p>
            <a:pPr marL="358775" indent="-358775" algn="ctr"/>
            <a:r>
              <a:rPr lang="fr-CH" dirty="0">
                <a:latin typeface="Century Gothic" panose="020B0502020202020204" pitchFamily="34" charset="0"/>
              </a:rPr>
              <a:t>fonction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6C1F2D6E-E4D5-058B-8B67-71EC08842406}"/>
              </a:ext>
            </a:extLst>
          </p:cNvPr>
          <p:cNvSpPr txBox="1"/>
          <p:nvPr/>
        </p:nvSpPr>
        <p:spPr>
          <a:xfrm>
            <a:off x="850320" y="3431563"/>
            <a:ext cx="10166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58775" indent="-358775" algn="r"/>
            <a:r>
              <a:rPr lang="fr-CH" sz="3600" b="1" dirty="0">
                <a:latin typeface="Source Code Pro" panose="020B0509030403020204" pitchFamily="49" charset="0"/>
                <a:ea typeface="Source Code Pro" panose="020B0509030403020204" pitchFamily="49" charset="0"/>
              </a:rPr>
              <a:t>RET</a:t>
            </a:r>
            <a:endParaRPr lang="fr-CH" sz="3600" b="1" strike="sngStrike" dirty="0">
              <a:latin typeface="Source Code Pro" panose="020B0509030403020204" pitchFamily="49" charset="0"/>
              <a:ea typeface="Source Code Pro" panose="020B0509030403020204" pitchFamily="49" charset="0"/>
            </a:endParaRP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61FAEFC1-5AED-BDB5-B4EE-E4782306A851}"/>
              </a:ext>
            </a:extLst>
          </p:cNvPr>
          <p:cNvSpPr txBox="1"/>
          <p:nvPr/>
        </p:nvSpPr>
        <p:spPr>
          <a:xfrm>
            <a:off x="471488" y="4425086"/>
            <a:ext cx="591502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fr-CH" sz="3200" b="1" dirty="0">
                <a:solidFill>
                  <a:srgbClr val="C00000"/>
                </a:solidFill>
                <a:latin typeface="Century Gothic" panose="020B0502020202020204" pitchFamily="34" charset="0"/>
              </a:rPr>
              <a:t>Adresse de retour ?</a:t>
            </a:r>
            <a:endParaRPr lang="fr-CH" sz="3200" b="1" strike="sngStrike" dirty="0">
              <a:solidFill>
                <a:srgbClr val="C00000"/>
              </a:solidFill>
              <a:latin typeface="Century Gothic" panose="020B0502020202020204" pitchFamily="34" charset="0"/>
            </a:endParaRP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51C9DAB2-5E99-5049-D946-04304B0F1C65}"/>
              </a:ext>
            </a:extLst>
          </p:cNvPr>
          <p:cNvSpPr txBox="1"/>
          <p:nvPr/>
        </p:nvSpPr>
        <p:spPr>
          <a:xfrm>
            <a:off x="4226946" y="1431034"/>
            <a:ext cx="19127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58775" indent="-358775"/>
            <a:r>
              <a:rPr lang="fr-CH" sz="3200" strike="sngStrike" dirty="0">
                <a:solidFill>
                  <a:srgbClr val="C00000"/>
                </a:solidFill>
                <a:latin typeface="Source Code Pro" panose="020B0509030403020204" pitchFamily="49" charset="0"/>
                <a:ea typeface="Source Code Pro" panose="020B0509030403020204" pitchFamily="49" charset="0"/>
              </a:rPr>
              <a:t>JMD</a:t>
            </a:r>
            <a:r>
              <a:rPr lang="fr-CH" sz="3200" i="1" strike="sngStrike" dirty="0">
                <a:solidFill>
                  <a:srgbClr val="B95450"/>
                </a:solidFill>
                <a:latin typeface="Source Code Pro" panose="020B0509030403020204" pitchFamily="49" charset="0"/>
                <a:ea typeface="Source Code Pro" panose="020B0509030403020204" pitchFamily="49" charset="0"/>
              </a:rPr>
              <a:t> rel</a:t>
            </a:r>
            <a:endParaRPr lang="fr-CH" sz="3200" strike="sngStrike" dirty="0">
              <a:solidFill>
                <a:srgbClr val="B95450"/>
              </a:solidFill>
              <a:latin typeface="Source Code Pro" panose="020B0509030403020204" pitchFamily="49" charset="0"/>
              <a:ea typeface="Source Code Pro" panose="020B0509030403020204" pitchFamily="49" charset="0"/>
            </a:endParaRP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EC047C3F-BB23-60C2-5086-4E11DB4B707F}"/>
              </a:ext>
            </a:extLst>
          </p:cNvPr>
          <p:cNvSpPr txBox="1"/>
          <p:nvPr/>
        </p:nvSpPr>
        <p:spPr>
          <a:xfrm>
            <a:off x="4226946" y="3515353"/>
            <a:ext cx="19127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58775" indent="-358775"/>
            <a:r>
              <a:rPr lang="fr-CH" sz="3200" strike="sngStrike" dirty="0">
                <a:solidFill>
                  <a:srgbClr val="C00000"/>
                </a:solidFill>
                <a:latin typeface="Source Code Pro" panose="020B0509030403020204" pitchFamily="49" charset="0"/>
                <a:ea typeface="Source Code Pro" panose="020B0509030403020204" pitchFamily="49" charset="0"/>
              </a:rPr>
              <a:t>JMU</a:t>
            </a:r>
            <a:r>
              <a:rPr lang="fr-CH" sz="3200" i="1" strike="sngStrike" dirty="0">
                <a:solidFill>
                  <a:srgbClr val="B95450"/>
                </a:solidFill>
                <a:latin typeface="Source Code Pro" panose="020B0509030403020204" pitchFamily="49" charset="0"/>
                <a:ea typeface="Source Code Pro" panose="020B0509030403020204" pitchFamily="49" charset="0"/>
              </a:rPr>
              <a:t> rel</a:t>
            </a:r>
            <a:endParaRPr lang="fr-CH" sz="3200" i="1" strike="sngStrike" dirty="0">
              <a:solidFill>
                <a:srgbClr val="C00000"/>
              </a:solidFill>
              <a:latin typeface="Source Code Pro" panose="020B0509030403020204" pitchFamily="49" charset="0"/>
              <a:ea typeface="Source Code Pro" panose="020B0509030403020204" pitchFamily="49" charset="0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A423C501-65FA-3541-CEE5-52D6B485B11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2956" y="2167202"/>
            <a:ext cx="889000" cy="88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ZoneTexte 16">
            <a:extLst>
              <a:ext uri="{FF2B5EF4-FFF2-40B4-BE49-F238E27FC236}">
                <a16:creationId xmlns:a16="http://schemas.microsoft.com/office/drawing/2014/main" id="{EEE15031-1191-7284-7CD6-188CC056D91B}"/>
              </a:ext>
            </a:extLst>
          </p:cNvPr>
          <p:cNvSpPr txBox="1"/>
          <p:nvPr/>
        </p:nvSpPr>
        <p:spPr>
          <a:xfrm>
            <a:off x="5395586" y="2889494"/>
            <a:ext cx="5437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58775" indent="-358775"/>
            <a:r>
              <a:rPr lang="fr-CH" dirty="0">
                <a:latin typeface="Century Gothic" panose="020B0502020202020204" pitchFamily="34" charset="0"/>
              </a:rPr>
              <a:t>JFP</a:t>
            </a:r>
          </a:p>
        </p:txBody>
      </p:sp>
    </p:spTree>
    <p:extLst>
      <p:ext uri="{BB962C8B-B14F-4D97-AF65-F5344CB8AC3E}">
        <p14:creationId xmlns:p14="http://schemas.microsoft.com/office/powerpoint/2010/main" val="47844723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1272A59-4F72-7B41-0965-9B67A27EE28E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rgbClr val="D6E8D5"/>
          </a:solidFill>
        </p:spPr>
        <p:txBody>
          <a:bodyPr/>
          <a:lstStyle/>
          <a:p>
            <a:r>
              <a:rPr lang="fr-CH" dirty="0"/>
              <a:t>Petits détails …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B943B4B-0248-9DF1-F63C-904D47A6431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fr-CH" sz="2400" dirty="0"/>
              <a:t>Combien d’instructions en tout ?</a:t>
            </a:r>
          </a:p>
          <a:p>
            <a:endParaRPr lang="fr-CH" sz="1600" dirty="0"/>
          </a:p>
          <a:p>
            <a:pPr marL="0" indent="0">
              <a:buNone/>
            </a:pPr>
            <a:endParaRPr lang="fr-CH" sz="3200" dirty="0"/>
          </a:p>
          <a:p>
            <a:pPr marL="0" indent="0">
              <a:buNone/>
            </a:pPr>
            <a:r>
              <a:rPr lang="fr-CH" sz="3200" dirty="0"/>
              <a:t>Ne rien faire !</a:t>
            </a:r>
          </a:p>
          <a:p>
            <a:pPr lvl="1"/>
            <a:r>
              <a:rPr lang="fr-CH" sz="2400" dirty="0"/>
              <a:t>par défaut</a:t>
            </a:r>
          </a:p>
          <a:p>
            <a:pPr lvl="1"/>
            <a:r>
              <a:rPr lang="fr-CH" sz="2400" dirty="0"/>
              <a:t>lignes vides</a:t>
            </a:r>
          </a:p>
          <a:p>
            <a:pPr lvl="1"/>
            <a:r>
              <a:rPr lang="fr-CH" sz="2400" dirty="0"/>
              <a:t>pipeline</a:t>
            </a:r>
            <a:endParaRPr lang="fr-CH" sz="1600" dirty="0"/>
          </a:p>
          <a:p>
            <a:pPr marL="0" indent="0">
              <a:buNone/>
            </a:pPr>
            <a:r>
              <a:rPr lang="fr-CH" sz="3200" dirty="0"/>
              <a:t>S’arrêter !</a:t>
            </a:r>
          </a:p>
          <a:p>
            <a:pPr lvl="1"/>
            <a:r>
              <a:rPr lang="fr-CH" sz="2400" dirty="0"/>
              <a:t>par défaut ?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13DBE533-07BC-F7BB-E841-C970AFBCAB80}"/>
              </a:ext>
            </a:extLst>
          </p:cNvPr>
          <p:cNvSpPr txBox="1"/>
          <p:nvPr/>
        </p:nvSpPr>
        <p:spPr>
          <a:xfrm>
            <a:off x="5194874" y="2128244"/>
            <a:ext cx="10166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58775" indent="-358775" algn="r"/>
            <a:r>
              <a:rPr lang="fr-CH" sz="3600" b="1" dirty="0">
                <a:latin typeface="Source Code Pro" panose="020B0509030403020204" pitchFamily="49" charset="0"/>
                <a:ea typeface="Source Code Pro" panose="020B0509030403020204" pitchFamily="49" charset="0"/>
              </a:rPr>
              <a:t>NOP</a:t>
            </a:r>
            <a:endParaRPr lang="fr-CH" sz="3600" i="1" strike="sngStrike" dirty="0">
              <a:latin typeface="Source Code Pro" panose="020B0509030403020204" pitchFamily="49" charset="0"/>
              <a:ea typeface="Source Code Pro" panose="020B0509030403020204" pitchFamily="49" charset="0"/>
            </a:endParaRP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62010234-C0CF-9FAA-10D4-68F7223939F4}"/>
              </a:ext>
            </a:extLst>
          </p:cNvPr>
          <p:cNvSpPr txBox="1"/>
          <p:nvPr/>
        </p:nvSpPr>
        <p:spPr>
          <a:xfrm>
            <a:off x="5194874" y="3799888"/>
            <a:ext cx="10166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58775" indent="-358775" algn="r"/>
            <a:r>
              <a:rPr lang="fr-CH" sz="3600" b="1" dirty="0">
                <a:latin typeface="Source Code Pro" panose="020B0509030403020204" pitchFamily="49" charset="0"/>
                <a:ea typeface="Source Code Pro" panose="020B0509030403020204" pitchFamily="49" charset="0"/>
              </a:rPr>
              <a:t>HLT</a:t>
            </a:r>
            <a:endParaRPr lang="fr-CH" sz="3600" i="1" strike="sngStrike" dirty="0">
              <a:latin typeface="Source Code Pro" panose="020B0509030403020204" pitchFamily="49" charset="0"/>
              <a:ea typeface="Source Code Pro" panose="020B0509030403020204" pitchFamily="49" charset="0"/>
            </a:endParaRP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AEFCC9F2-B7DA-E1F4-AB49-AC8B2EE152D5}"/>
              </a:ext>
            </a:extLst>
          </p:cNvPr>
          <p:cNvSpPr txBox="1"/>
          <p:nvPr/>
        </p:nvSpPr>
        <p:spPr>
          <a:xfrm>
            <a:off x="4640235" y="2580221"/>
            <a:ext cx="157126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58775" indent="-358775" algn="r"/>
            <a:r>
              <a:rPr lang="fr-CH" sz="3600" b="1" dirty="0">
                <a:latin typeface="Source Code Pro" panose="020B0509030403020204" pitchFamily="49" charset="0"/>
                <a:ea typeface="Source Code Pro" panose="020B0509030403020204" pitchFamily="49" charset="0"/>
              </a:rPr>
              <a:t>JMD</a:t>
            </a:r>
            <a:r>
              <a:rPr lang="fr-CH" sz="3600" i="1" dirty="0">
                <a:latin typeface="Source Code Pro" panose="020B0509030403020204" pitchFamily="49" charset="0"/>
                <a:ea typeface="Source Code Pro" panose="020B0509030403020204" pitchFamily="49" charset="0"/>
              </a:rPr>
              <a:t>+1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E0E4FA1D-D078-6B2A-60C3-86E96D45D4F8}"/>
              </a:ext>
            </a:extLst>
          </p:cNvPr>
          <p:cNvSpPr txBox="1"/>
          <p:nvPr/>
        </p:nvSpPr>
        <p:spPr>
          <a:xfrm>
            <a:off x="4640235" y="4231283"/>
            <a:ext cx="157126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58775" indent="-358775" algn="r"/>
            <a:r>
              <a:rPr lang="fr-CH" sz="3600" b="1" dirty="0">
                <a:latin typeface="Source Code Pro" panose="020B0509030403020204" pitchFamily="49" charset="0"/>
                <a:ea typeface="Source Code Pro" panose="020B0509030403020204" pitchFamily="49" charset="0"/>
              </a:rPr>
              <a:t>JMD </a:t>
            </a:r>
            <a:r>
              <a:rPr lang="fr-CH" sz="3600" i="1" dirty="0">
                <a:latin typeface="Source Code Pro" panose="020B0509030403020204" pitchFamily="49" charset="0"/>
                <a:ea typeface="Source Code Pro" panose="020B0509030403020204" pitchFamily="49" charset="0"/>
              </a:rPr>
              <a:t>0</a:t>
            </a:r>
            <a:endParaRPr lang="fr-CH" sz="3600" i="1" strike="sngStrike" dirty="0">
              <a:latin typeface="Source Code Pro" panose="020B0509030403020204" pitchFamily="49" charset="0"/>
              <a:ea typeface="Source Code Pro" panose="020B0509030403020204" pitchFamily="49" charset="0"/>
            </a:endParaRP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0732DF00-EF8C-CDB8-C828-D2C4CF4452BE}"/>
              </a:ext>
            </a:extLst>
          </p:cNvPr>
          <p:cNvSpPr txBox="1"/>
          <p:nvPr/>
        </p:nvSpPr>
        <p:spPr>
          <a:xfrm>
            <a:off x="331382" y="1325788"/>
            <a:ext cx="61952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H" sz="4800" b="1" i="1" dirty="0">
                <a:latin typeface="Century Gothic" panose="020B0502020202020204" pitchFamily="34" charset="0"/>
              </a:rPr>
              <a:t>15, opcode ⇒  4 bits</a:t>
            </a:r>
          </a:p>
        </p:txBody>
      </p:sp>
    </p:spTree>
    <p:extLst>
      <p:ext uri="{BB962C8B-B14F-4D97-AF65-F5344CB8AC3E}">
        <p14:creationId xmlns:p14="http://schemas.microsoft.com/office/powerpoint/2010/main" val="3844657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4F1734E-8F01-CF19-CF7E-E8EE70A529F3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rgbClr val="DBE9FC"/>
          </a:solidFill>
        </p:spPr>
        <p:txBody>
          <a:bodyPr/>
          <a:lstStyle/>
          <a:p>
            <a:r>
              <a:rPr lang="fr-CH" dirty="0"/>
              <a:t>µ architecture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43DE5D8E-E035-C255-943A-51AAD1F172B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Autofit/>
          </a:bodyPr>
          <a:lstStyle/>
          <a:p>
            <a:r>
              <a:rPr lang="fr-CH" sz="2400" dirty="0"/>
              <a:t>Harvard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CA2FF7EC-8ACB-3E97-CC85-1E539CEBCCEC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fr-CH" sz="3200" dirty="0"/>
              <a:t>Rigide</a:t>
            </a:r>
          </a:p>
          <a:p>
            <a:pPr marL="342900" lvl="1" indent="0">
              <a:buNone/>
            </a:pPr>
            <a:r>
              <a:rPr lang="fr-CH" sz="2400" dirty="0"/>
              <a:t>instructions</a:t>
            </a:r>
          </a:p>
          <a:p>
            <a:pPr marL="342900" lvl="1" indent="0">
              <a:buNone/>
            </a:pPr>
            <a:r>
              <a:rPr lang="fr-CH" sz="2400" dirty="0"/>
              <a:t>données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475A8F12-6C85-C12F-C93C-5434D77C649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fr-CH" dirty="0"/>
              <a:t>von Neumann</a:t>
            </a:r>
          </a:p>
        </p:txBody>
      </p:sp>
      <p:sp>
        <p:nvSpPr>
          <p:cNvPr id="7" name="Espace réservé du contenu 6">
            <a:extLst>
              <a:ext uri="{FF2B5EF4-FFF2-40B4-BE49-F238E27FC236}">
                <a16:creationId xmlns:a16="http://schemas.microsoft.com/office/drawing/2014/main" id="{D2750292-B81B-A05B-5A96-C226B1C84F96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fr-CH" sz="3200" dirty="0"/>
              <a:t>Souple</a:t>
            </a:r>
          </a:p>
          <a:p>
            <a:pPr marL="342900" lvl="1" indent="0">
              <a:buNone/>
            </a:pPr>
            <a:r>
              <a:rPr lang="fr-CH" sz="2400" dirty="0"/>
              <a:t>instructions </a:t>
            </a:r>
          </a:p>
          <a:p>
            <a:pPr marL="342900" lvl="1" indent="0">
              <a:buNone/>
            </a:pPr>
            <a:r>
              <a:rPr lang="fr-CH" sz="2400" dirty="0"/>
              <a:t>données</a:t>
            </a:r>
            <a:endParaRPr lang="fr-CH" sz="3200" dirty="0"/>
          </a:p>
          <a:p>
            <a:endParaRPr lang="fr-CH" sz="3200" dirty="0"/>
          </a:p>
        </p:txBody>
      </p:sp>
      <p:cxnSp>
        <p:nvCxnSpPr>
          <p:cNvPr id="9" name="Connecteur droit 8">
            <a:extLst>
              <a:ext uri="{FF2B5EF4-FFF2-40B4-BE49-F238E27FC236}">
                <a16:creationId xmlns:a16="http://schemas.microsoft.com/office/drawing/2014/main" id="{3F9F4D02-1028-639F-15B5-A216FEEF1C76}"/>
              </a:ext>
            </a:extLst>
          </p:cNvPr>
          <p:cNvCxnSpPr>
            <a:cxnSpLocks/>
          </p:cNvCxnSpPr>
          <p:nvPr/>
        </p:nvCxnSpPr>
        <p:spPr>
          <a:xfrm>
            <a:off x="858981" y="2254824"/>
            <a:ext cx="1683328" cy="1"/>
          </a:xfrm>
          <a:prstGeom prst="line">
            <a:avLst/>
          </a:prstGeom>
          <a:ln w="63500" cmpd="sng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Rectangle 11">
            <a:extLst>
              <a:ext uri="{FF2B5EF4-FFF2-40B4-BE49-F238E27FC236}">
                <a16:creationId xmlns:a16="http://schemas.microsoft.com/office/drawing/2014/main" id="{A3666193-DD6C-DA99-6566-18B1A7EA5D85}"/>
              </a:ext>
            </a:extLst>
          </p:cNvPr>
          <p:cNvSpPr/>
          <p:nvPr/>
        </p:nvSpPr>
        <p:spPr>
          <a:xfrm>
            <a:off x="3851564" y="1887681"/>
            <a:ext cx="1766454" cy="786246"/>
          </a:xfrm>
          <a:prstGeom prst="rect">
            <a:avLst/>
          </a:prstGeom>
          <a:noFill/>
          <a:ln w="63500" cmpd="sng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/>
          </a:p>
        </p:txBody>
      </p:sp>
      <p:pic>
        <p:nvPicPr>
          <p:cNvPr id="15" name="Image 14" descr="Une image contenant texte, capture d’écran, Police&#10;&#10;Description générée automatiquement">
            <a:extLst>
              <a:ext uri="{FF2B5EF4-FFF2-40B4-BE49-F238E27FC236}">
                <a16:creationId xmlns:a16="http://schemas.microsoft.com/office/drawing/2014/main" id="{7E7CE42F-973E-DAE3-B11C-DF917D2313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0594" y="2888415"/>
            <a:ext cx="2822186" cy="1753545"/>
          </a:xfrm>
          <a:prstGeom prst="rect">
            <a:avLst/>
          </a:prstGeom>
        </p:spPr>
      </p:pic>
      <p:pic>
        <p:nvPicPr>
          <p:cNvPr id="17" name="Image 16" descr="Une image contenant texte, capture d’écran, Police&#10;&#10;Description générée automatiquement">
            <a:extLst>
              <a:ext uri="{FF2B5EF4-FFF2-40B4-BE49-F238E27FC236}">
                <a16:creationId xmlns:a16="http://schemas.microsoft.com/office/drawing/2014/main" id="{22DDCC8B-8123-7C76-A3F8-84CA81EB40E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88426" y="2901621"/>
            <a:ext cx="2029592" cy="17403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240192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6">
            <a:extLst>
              <a:ext uri="{FF2B5EF4-FFF2-40B4-BE49-F238E27FC236}">
                <a16:creationId xmlns:a16="http://schemas.microsoft.com/office/drawing/2014/main" id="{BDD548AB-1E14-F0CB-A0AE-99F62DB0429F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rgbClr val="DBE9FC"/>
          </a:solidFill>
        </p:spPr>
        <p:txBody>
          <a:bodyPr/>
          <a:lstStyle/>
          <a:p>
            <a:r>
              <a:rPr lang="fr-CH" dirty="0"/>
              <a:t>Choix Harvard</a:t>
            </a:r>
          </a:p>
        </p:txBody>
      </p:sp>
      <p:sp>
        <p:nvSpPr>
          <p:cNvPr id="8" name="Espace réservé du contenu 7">
            <a:extLst>
              <a:ext uri="{FF2B5EF4-FFF2-40B4-BE49-F238E27FC236}">
                <a16:creationId xmlns:a16="http://schemas.microsoft.com/office/drawing/2014/main" id="{99A6CCCF-18E9-984B-0799-400AA6C67F9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00000"/>
              </a:lnSpc>
            </a:pPr>
            <a:endParaRPr lang="fr-CH" sz="1600" b="1" dirty="0">
              <a:solidFill>
                <a:srgbClr val="6C8EBF"/>
              </a:solidFill>
            </a:endParaRPr>
          </a:p>
          <a:p>
            <a:pPr>
              <a:lnSpc>
                <a:spcPct val="100000"/>
              </a:lnSpc>
            </a:pPr>
            <a:r>
              <a:rPr lang="fr-CH" sz="3200" b="1" dirty="0">
                <a:solidFill>
                  <a:srgbClr val="6C8EBF"/>
                </a:solidFill>
              </a:rPr>
              <a:t>Pas corruption programmes</a:t>
            </a:r>
          </a:p>
          <a:p>
            <a:pPr>
              <a:lnSpc>
                <a:spcPct val="100000"/>
              </a:lnSpc>
            </a:pPr>
            <a:r>
              <a:rPr lang="fr-CH" sz="3200" b="1" dirty="0">
                <a:solidFill>
                  <a:srgbClr val="6C8EBF"/>
                </a:solidFill>
              </a:rPr>
              <a:t>Séparation bus</a:t>
            </a:r>
          </a:p>
          <a:p>
            <a:pPr>
              <a:lnSpc>
                <a:spcPct val="100000"/>
              </a:lnSpc>
            </a:pPr>
            <a:r>
              <a:rPr lang="fr-CH" sz="3200" b="1" dirty="0">
                <a:solidFill>
                  <a:srgbClr val="6C8EBF"/>
                </a:solidFill>
              </a:rPr>
              <a:t>Traitement plus simple</a:t>
            </a:r>
          </a:p>
          <a:p>
            <a:pPr>
              <a:lnSpc>
                <a:spcPct val="100000"/>
              </a:lnSpc>
            </a:pPr>
            <a:endParaRPr lang="fr-CH" sz="1600" b="1" dirty="0">
              <a:solidFill>
                <a:srgbClr val="6C8EBF"/>
              </a:solidFill>
            </a:endParaRPr>
          </a:p>
          <a:p>
            <a:pPr>
              <a:lnSpc>
                <a:spcPct val="100000"/>
              </a:lnSpc>
            </a:pPr>
            <a:r>
              <a:rPr lang="fr-CH" sz="3200" b="1" dirty="0">
                <a:solidFill>
                  <a:srgbClr val="B95450"/>
                </a:solidFill>
              </a:rPr>
              <a:t>2 espaces adressage</a:t>
            </a:r>
          </a:p>
          <a:p>
            <a:pPr>
              <a:lnSpc>
                <a:spcPct val="100000"/>
              </a:lnSpc>
            </a:pPr>
            <a:r>
              <a:rPr lang="fr-CH" sz="3200" b="1" dirty="0">
                <a:solidFill>
                  <a:srgbClr val="B95450"/>
                </a:solidFill>
              </a:rPr>
              <a:t>Plus de composants (2 ALU)</a:t>
            </a:r>
          </a:p>
        </p:txBody>
      </p:sp>
    </p:spTree>
    <p:extLst>
      <p:ext uri="{BB962C8B-B14F-4D97-AF65-F5344CB8AC3E}">
        <p14:creationId xmlns:p14="http://schemas.microsoft.com/office/powerpoint/2010/main" val="420776592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189B078-65E6-033D-0FF6-6AFB735A6CD1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rgbClr val="DBE9FC"/>
          </a:solidFill>
        </p:spPr>
        <p:txBody>
          <a:bodyPr/>
          <a:lstStyle/>
          <a:p>
            <a:r>
              <a:rPr lang="fr-CH" dirty="0"/>
              <a:t>Architecture Harvard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D5EC044E-6525-211C-FF83-1F6F75A8386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1486" y="955036"/>
            <a:ext cx="2597293" cy="1517515"/>
          </a:xfrm>
        </p:spPr>
        <p:txBody>
          <a:bodyPr anchor="ctr"/>
          <a:lstStyle/>
          <a:p>
            <a:pPr algn="ctr"/>
            <a:r>
              <a:rPr lang="fr-CH" dirty="0"/>
              <a:t>Accès simultané </a:t>
            </a:r>
            <a:br>
              <a:rPr lang="fr-CH" dirty="0"/>
            </a:br>
            <a:r>
              <a:rPr lang="fr-CH" dirty="0"/>
              <a:t>instructions (ROM)</a:t>
            </a:r>
            <a:br>
              <a:rPr lang="fr-CH" dirty="0"/>
            </a:br>
            <a:r>
              <a:rPr lang="fr-CH" dirty="0"/>
              <a:t>et </a:t>
            </a:r>
            <a:br>
              <a:rPr lang="fr-CH" dirty="0"/>
            </a:br>
            <a:r>
              <a:rPr lang="fr-CH" dirty="0"/>
              <a:t>données (RAM)</a:t>
            </a:r>
          </a:p>
        </p:txBody>
      </p:sp>
      <p:pic>
        <p:nvPicPr>
          <p:cNvPr id="5" name="Image 4" descr="Une image contenant texte, Police, capture d’écran&#10;&#10;Description générée automatiquement">
            <a:extLst>
              <a:ext uri="{FF2B5EF4-FFF2-40B4-BE49-F238E27FC236}">
                <a16:creationId xmlns:a16="http://schemas.microsoft.com/office/drawing/2014/main" id="{A7654B26-B12D-97CC-8520-C84623D063B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3893407"/>
            <a:ext cx="3492628" cy="1033730"/>
          </a:xfrm>
          <a:prstGeom prst="rect">
            <a:avLst/>
          </a:prstGeom>
        </p:spPr>
      </p:pic>
      <p:pic>
        <p:nvPicPr>
          <p:cNvPr id="7" name="Image 6" descr="Une image contenant diagramme, texte, Plan, Dessin technique&#10;&#10;Description générée automatiquement">
            <a:extLst>
              <a:ext uri="{FF2B5EF4-FFF2-40B4-BE49-F238E27FC236}">
                <a16:creationId xmlns:a16="http://schemas.microsoft.com/office/drawing/2014/main" id="{C4B6A793-DF13-F771-34CA-B0F4D849B57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7706"/>
          <a:stretch/>
        </p:blipFill>
        <p:spPr>
          <a:xfrm>
            <a:off x="3068781" y="849549"/>
            <a:ext cx="3317731" cy="3033628"/>
          </a:xfrm>
          <a:prstGeom prst="rect">
            <a:avLst/>
          </a:prstGeom>
        </p:spPr>
      </p:pic>
      <p:sp>
        <p:nvSpPr>
          <p:cNvPr id="8" name="Espace réservé du contenu 2">
            <a:extLst>
              <a:ext uri="{FF2B5EF4-FFF2-40B4-BE49-F238E27FC236}">
                <a16:creationId xmlns:a16="http://schemas.microsoft.com/office/drawing/2014/main" id="{04F71E23-97D4-CDB8-7208-E7E45E11C7CC}"/>
              </a:ext>
            </a:extLst>
          </p:cNvPr>
          <p:cNvSpPr txBox="1">
            <a:spLocks/>
          </p:cNvSpPr>
          <p:nvPr/>
        </p:nvSpPr>
        <p:spPr>
          <a:xfrm>
            <a:off x="471484" y="2472551"/>
            <a:ext cx="2597292" cy="72558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Tx/>
              <a:buNone/>
              <a:defRPr sz="210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CH" dirty="0"/>
              <a:t>I/O « simulé » via RAM</a:t>
            </a:r>
          </a:p>
        </p:txBody>
      </p:sp>
      <p:sp>
        <p:nvSpPr>
          <p:cNvPr id="9" name="Espace réservé du contenu 2">
            <a:extLst>
              <a:ext uri="{FF2B5EF4-FFF2-40B4-BE49-F238E27FC236}">
                <a16:creationId xmlns:a16="http://schemas.microsoft.com/office/drawing/2014/main" id="{2B0CB475-ABFA-AFDA-C073-D49BC592CC2B}"/>
              </a:ext>
            </a:extLst>
          </p:cNvPr>
          <p:cNvSpPr txBox="1">
            <a:spLocks/>
          </p:cNvSpPr>
          <p:nvPr/>
        </p:nvSpPr>
        <p:spPr>
          <a:xfrm>
            <a:off x="471486" y="3218504"/>
            <a:ext cx="2597293" cy="5757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Tx/>
              <a:buNone/>
              <a:defRPr sz="210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CH" dirty="0"/>
              <a:t>Pas d’interruption</a:t>
            </a:r>
          </a:p>
        </p:txBody>
      </p:sp>
    </p:spTree>
    <p:extLst>
      <p:ext uri="{BB962C8B-B14F-4D97-AF65-F5344CB8AC3E}">
        <p14:creationId xmlns:p14="http://schemas.microsoft.com/office/powerpoint/2010/main" val="269535511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Espace réservé du texte 36">
            <a:extLst>
              <a:ext uri="{FF2B5EF4-FFF2-40B4-BE49-F238E27FC236}">
                <a16:creationId xmlns:a16="http://schemas.microsoft.com/office/drawing/2014/main" id="{E1A11D8B-0E33-62FB-8854-CB9CB4246D7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>
              <a:tabLst>
                <a:tab pos="2663825" algn="r"/>
              </a:tabLst>
            </a:pPr>
            <a:r>
              <a:rPr lang="fr-CH" dirty="0"/>
              <a:t>RISC	</a:t>
            </a:r>
            <a:r>
              <a:rPr lang="fr-CH" sz="2400" b="0" dirty="0"/>
              <a:t>~1980</a:t>
            </a:r>
          </a:p>
        </p:txBody>
      </p:sp>
      <p:sp>
        <p:nvSpPr>
          <p:cNvPr id="35" name="Espace réservé du contenu 34">
            <a:extLst>
              <a:ext uri="{FF2B5EF4-FFF2-40B4-BE49-F238E27FC236}">
                <a16:creationId xmlns:a16="http://schemas.microsoft.com/office/drawing/2014/main" id="{2610FC8D-AFA3-5AED-B868-4A1051FFF617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pPr>
              <a:lnSpc>
                <a:spcPct val="125000"/>
              </a:lnSpc>
            </a:pPr>
            <a:r>
              <a:rPr lang="fr-CH" sz="2000" b="1" dirty="0" err="1"/>
              <a:t>Reduced</a:t>
            </a:r>
            <a:r>
              <a:rPr lang="fr-CH" sz="2000" b="1" dirty="0"/>
              <a:t> …</a:t>
            </a:r>
          </a:p>
          <a:p>
            <a:pPr>
              <a:lnSpc>
                <a:spcPct val="125000"/>
              </a:lnSpc>
            </a:pPr>
            <a:r>
              <a:rPr lang="fr-CH" sz="2000" dirty="0">
                <a:ea typeface="Source Code Pro" panose="020B0509030403020204" pitchFamily="49" charset="0"/>
              </a:rPr>
              <a:t>boucle avec </a:t>
            </a:r>
            <a:r>
              <a:rPr lang="fr-CH" sz="2000" b="1" dirty="0">
                <a:latin typeface="Source Code Pro" panose="020B0509030403020204" pitchFamily="49" charset="0"/>
                <a:ea typeface="Source Code Pro" panose="020B0509030403020204" pitchFamily="49" charset="0"/>
              </a:rPr>
              <a:t>ADD</a:t>
            </a:r>
            <a:endParaRPr lang="fr-CH" sz="2000" b="1" dirty="0">
              <a:solidFill>
                <a:srgbClr val="6C8EBF"/>
              </a:solidFill>
            </a:endParaRPr>
          </a:p>
          <a:p>
            <a:pPr>
              <a:lnSpc>
                <a:spcPct val="125000"/>
              </a:lnSpc>
            </a:pPr>
            <a:r>
              <a:rPr lang="fr-CH" sz="2000" b="1" dirty="0">
                <a:solidFill>
                  <a:srgbClr val="81B465"/>
                </a:solidFill>
              </a:rPr>
              <a:t>compilateur</a:t>
            </a:r>
            <a:endParaRPr lang="fr-CH" sz="2000" b="1" dirty="0">
              <a:solidFill>
                <a:srgbClr val="6C8EBF"/>
              </a:solidFill>
            </a:endParaRPr>
          </a:p>
          <a:p>
            <a:pPr>
              <a:lnSpc>
                <a:spcPct val="125000"/>
              </a:lnSpc>
            </a:pPr>
            <a:r>
              <a:rPr lang="fr-CH" sz="2000" b="1" dirty="0">
                <a:solidFill>
                  <a:srgbClr val="6C8EBF"/>
                </a:solidFill>
              </a:rPr>
              <a:t>µ architecture</a:t>
            </a:r>
          </a:p>
          <a:p>
            <a:pPr marL="6350" indent="-6350">
              <a:lnSpc>
                <a:spcPct val="125000"/>
              </a:lnSpc>
            </a:pPr>
            <a:r>
              <a:rPr lang="fr-CH" sz="2000" b="1" dirty="0">
                <a:solidFill>
                  <a:srgbClr val="B95450"/>
                </a:solidFill>
              </a:rPr>
              <a:t>	instruction L fixe </a:t>
            </a:r>
          </a:p>
          <a:p>
            <a:pPr marL="6350" indent="-6350">
              <a:lnSpc>
                <a:spcPct val="125000"/>
              </a:lnSpc>
            </a:pPr>
            <a:r>
              <a:rPr lang="fr-CH" sz="2000" b="1" dirty="0"/>
              <a:t>	1</a:t>
            </a:r>
            <a:r>
              <a:rPr lang="fr-CH" sz="2000" dirty="0"/>
              <a:t> cycle/instruction</a:t>
            </a:r>
            <a:endParaRPr lang="fr-CH" sz="2000" b="1" dirty="0">
              <a:solidFill>
                <a:srgbClr val="81B465"/>
              </a:solidFill>
            </a:endParaRP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E22E1ABA-264D-43A9-8AD5-F2C002A82DBD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rgbClr val="F8CFCC"/>
          </a:solidFill>
        </p:spPr>
        <p:txBody>
          <a:bodyPr/>
          <a:lstStyle/>
          <a:p>
            <a:r>
              <a:rPr lang="fr-CH" dirty="0" err="1"/>
              <a:t>x_Instruction</a:t>
            </a:r>
            <a:r>
              <a:rPr lang="fr-CH" dirty="0"/>
              <a:t> Set Computer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7AB850F7-B533-E7F4-592B-1182968A4630}"/>
              </a:ext>
            </a:extLst>
          </p:cNvPr>
          <p:cNvSpPr/>
          <p:nvPr/>
        </p:nvSpPr>
        <p:spPr>
          <a:xfrm>
            <a:off x="470593" y="2371274"/>
            <a:ext cx="2850517" cy="429491"/>
          </a:xfrm>
          <a:prstGeom prst="rect">
            <a:avLst/>
          </a:prstGeom>
          <a:noFill/>
          <a:ln w="31750">
            <a:solidFill>
              <a:srgbClr val="81B46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/>
          </a:p>
        </p:txBody>
      </p:sp>
      <p:sp>
        <p:nvSpPr>
          <p:cNvPr id="23" name="Triangle 22">
            <a:extLst>
              <a:ext uri="{FF2B5EF4-FFF2-40B4-BE49-F238E27FC236}">
                <a16:creationId xmlns:a16="http://schemas.microsoft.com/office/drawing/2014/main" id="{37A7EDE8-14E5-9DC7-7D3C-3CE8F8889EFB}"/>
              </a:ext>
            </a:extLst>
          </p:cNvPr>
          <p:cNvSpPr/>
          <p:nvPr/>
        </p:nvSpPr>
        <p:spPr>
          <a:xfrm rot="10800000">
            <a:off x="2978044" y="2805721"/>
            <a:ext cx="335294" cy="269566"/>
          </a:xfrm>
          <a:prstGeom prst="triangle">
            <a:avLst/>
          </a:prstGeom>
          <a:solidFill>
            <a:srgbClr val="F8CFCC"/>
          </a:solidFill>
          <a:ln w="31750">
            <a:solidFill>
              <a:srgbClr val="B954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/>
          </a:p>
        </p:txBody>
      </p:sp>
      <p:cxnSp>
        <p:nvCxnSpPr>
          <p:cNvPr id="24" name="Connecteur droit avec flèche 23">
            <a:extLst>
              <a:ext uri="{FF2B5EF4-FFF2-40B4-BE49-F238E27FC236}">
                <a16:creationId xmlns:a16="http://schemas.microsoft.com/office/drawing/2014/main" id="{76BACEF7-E019-5B90-F714-7DBD53E4C2A7}"/>
              </a:ext>
            </a:extLst>
          </p:cNvPr>
          <p:cNvCxnSpPr>
            <a:cxnSpLocks/>
          </p:cNvCxnSpPr>
          <p:nvPr/>
        </p:nvCxnSpPr>
        <p:spPr>
          <a:xfrm flipH="1" flipV="1">
            <a:off x="2499914" y="3075287"/>
            <a:ext cx="645776" cy="1"/>
          </a:xfrm>
          <a:prstGeom prst="straightConnector1">
            <a:avLst/>
          </a:prstGeom>
          <a:ln w="31750" cap="rnd">
            <a:solidFill>
              <a:srgbClr val="B9545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9" name="Rectangle 28">
            <a:extLst>
              <a:ext uri="{FF2B5EF4-FFF2-40B4-BE49-F238E27FC236}">
                <a16:creationId xmlns:a16="http://schemas.microsoft.com/office/drawing/2014/main" id="{A84BF1B9-64E4-D6F0-8909-920668E31297}"/>
              </a:ext>
            </a:extLst>
          </p:cNvPr>
          <p:cNvSpPr/>
          <p:nvPr/>
        </p:nvSpPr>
        <p:spPr>
          <a:xfrm>
            <a:off x="3471864" y="2860541"/>
            <a:ext cx="2913756" cy="429491"/>
          </a:xfrm>
          <a:prstGeom prst="rect">
            <a:avLst/>
          </a:prstGeom>
          <a:noFill/>
          <a:ln w="31750">
            <a:solidFill>
              <a:srgbClr val="6C8EB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/>
          </a:p>
        </p:txBody>
      </p:sp>
      <p:sp>
        <p:nvSpPr>
          <p:cNvPr id="32" name="Triangle 31">
            <a:extLst>
              <a:ext uri="{FF2B5EF4-FFF2-40B4-BE49-F238E27FC236}">
                <a16:creationId xmlns:a16="http://schemas.microsoft.com/office/drawing/2014/main" id="{1AD08C1C-4277-9A73-9793-8CFF9F17F631}"/>
              </a:ext>
            </a:extLst>
          </p:cNvPr>
          <p:cNvSpPr/>
          <p:nvPr/>
        </p:nvSpPr>
        <p:spPr>
          <a:xfrm>
            <a:off x="6036016" y="2585926"/>
            <a:ext cx="360000" cy="270000"/>
          </a:xfrm>
          <a:prstGeom prst="triangle">
            <a:avLst/>
          </a:prstGeom>
          <a:solidFill>
            <a:srgbClr val="F8CFCC"/>
          </a:solidFill>
          <a:ln w="31750">
            <a:solidFill>
              <a:srgbClr val="B954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/>
          </a:p>
        </p:txBody>
      </p:sp>
      <p:cxnSp>
        <p:nvCxnSpPr>
          <p:cNvPr id="33" name="Connecteur droit avec flèche 32">
            <a:extLst>
              <a:ext uri="{FF2B5EF4-FFF2-40B4-BE49-F238E27FC236}">
                <a16:creationId xmlns:a16="http://schemas.microsoft.com/office/drawing/2014/main" id="{5CE3F8DC-B78B-E416-1CBA-2E0D0E6DACFD}"/>
              </a:ext>
            </a:extLst>
          </p:cNvPr>
          <p:cNvCxnSpPr>
            <a:stCxn id="32" idx="0"/>
          </p:cNvCxnSpPr>
          <p:nvPr/>
        </p:nvCxnSpPr>
        <p:spPr>
          <a:xfrm flipH="1">
            <a:off x="5377870" y="2585926"/>
            <a:ext cx="838146" cy="0"/>
          </a:xfrm>
          <a:prstGeom prst="straightConnector1">
            <a:avLst/>
          </a:prstGeom>
          <a:ln w="31750">
            <a:solidFill>
              <a:srgbClr val="B95450"/>
            </a:solidFill>
            <a:round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1" name="Espace réservé du contenu 40">
            <a:extLst>
              <a:ext uri="{FF2B5EF4-FFF2-40B4-BE49-F238E27FC236}">
                <a16:creationId xmlns:a16="http://schemas.microsoft.com/office/drawing/2014/main" id="{6BBC8E58-F668-FF88-4350-2E8748BAF446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>
              <a:lnSpc>
                <a:spcPct val="125000"/>
              </a:lnSpc>
            </a:pPr>
            <a:r>
              <a:rPr lang="fr-CH" sz="2000" b="1" dirty="0" err="1"/>
              <a:t>Complex</a:t>
            </a:r>
            <a:r>
              <a:rPr lang="fr-CH" sz="2000" b="1" dirty="0"/>
              <a:t> …</a:t>
            </a:r>
          </a:p>
          <a:p>
            <a:pPr>
              <a:lnSpc>
                <a:spcPct val="125000"/>
              </a:lnSpc>
              <a:tabLst>
                <a:tab pos="2843213" algn="r"/>
              </a:tabLst>
            </a:pPr>
            <a:r>
              <a:rPr lang="fr-CH" sz="2000" b="1" dirty="0">
                <a:latin typeface="Source Code Pro" panose="020B0509030403020204" pitchFamily="49" charset="0"/>
                <a:ea typeface="Source Code Pro" panose="020B0509030403020204" pitchFamily="49" charset="0"/>
              </a:rPr>
              <a:t>MUL</a:t>
            </a:r>
            <a:r>
              <a:rPr lang="fr-CH" sz="2000" dirty="0">
                <a:ea typeface="Source Code Pro" panose="020B0509030403020204" pitchFamily="49" charset="0"/>
              </a:rPr>
              <a:t> 	</a:t>
            </a:r>
            <a:r>
              <a:rPr lang="fr-CH" sz="1200" dirty="0">
                <a:ea typeface="Source Code Pro" panose="020B0509030403020204" pitchFamily="49" charset="0"/>
              </a:rPr>
              <a:t>(plus actuel aujourd’hui)</a:t>
            </a:r>
            <a:endParaRPr lang="fr-CH" sz="1200" dirty="0">
              <a:latin typeface="Source Code Pro" panose="020B0509030403020204" pitchFamily="49" charset="0"/>
              <a:ea typeface="Source Code Pro" panose="020B0509030403020204" pitchFamily="49" charset="0"/>
            </a:endParaRPr>
          </a:p>
          <a:p>
            <a:pPr>
              <a:lnSpc>
                <a:spcPct val="125000"/>
              </a:lnSpc>
            </a:pPr>
            <a:r>
              <a:rPr lang="fr-CH" sz="2000" b="1" dirty="0">
                <a:solidFill>
                  <a:srgbClr val="81B465"/>
                </a:solidFill>
              </a:rPr>
              <a:t>langage haut niveau</a:t>
            </a:r>
          </a:p>
          <a:p>
            <a:pPr>
              <a:lnSpc>
                <a:spcPct val="125000"/>
              </a:lnSpc>
            </a:pPr>
            <a:r>
              <a:rPr lang="fr-CH" sz="2000" b="1" dirty="0">
                <a:solidFill>
                  <a:srgbClr val="6C8EBF"/>
                </a:solidFill>
              </a:rPr>
              <a:t>µ architecture</a:t>
            </a:r>
            <a:endParaRPr lang="fr-CH" sz="2000" b="1" dirty="0"/>
          </a:p>
          <a:p>
            <a:pPr marL="6350" indent="-6350">
              <a:lnSpc>
                <a:spcPct val="125000"/>
              </a:lnSpc>
            </a:pPr>
            <a:r>
              <a:rPr lang="fr-CH" sz="2000" b="1" dirty="0">
                <a:solidFill>
                  <a:srgbClr val="B95450"/>
                </a:solidFill>
              </a:rPr>
              <a:t>	instruction L variable</a:t>
            </a:r>
          </a:p>
          <a:p>
            <a:pPr marL="6350" indent="-6350">
              <a:lnSpc>
                <a:spcPct val="125000"/>
              </a:lnSpc>
            </a:pPr>
            <a:r>
              <a:rPr lang="fr-CH" sz="2000" b="1" dirty="0"/>
              <a:t>	n </a:t>
            </a:r>
            <a:r>
              <a:rPr lang="fr-CH" sz="2000" dirty="0"/>
              <a:t>cycle(s)/instruction</a:t>
            </a:r>
          </a:p>
        </p:txBody>
      </p:sp>
      <p:sp>
        <p:nvSpPr>
          <p:cNvPr id="43" name="Espace réservé du texte 42">
            <a:extLst>
              <a:ext uri="{FF2B5EF4-FFF2-40B4-BE49-F238E27FC236}">
                <a16:creationId xmlns:a16="http://schemas.microsoft.com/office/drawing/2014/main" id="{D23C93A0-E125-0817-9DC2-8E4162E221B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tabLst>
                <a:tab pos="2663825" algn="r"/>
              </a:tabLst>
            </a:pPr>
            <a:r>
              <a:rPr lang="fr-CH" dirty="0"/>
              <a:t>CISC	</a:t>
            </a:r>
            <a:r>
              <a:rPr lang="fr-CH" sz="2400" b="0" dirty="0"/>
              <a:t>~1960</a:t>
            </a:r>
          </a:p>
        </p:txBody>
      </p:sp>
    </p:spTree>
    <p:extLst>
      <p:ext uri="{BB962C8B-B14F-4D97-AF65-F5344CB8AC3E}">
        <p14:creationId xmlns:p14="http://schemas.microsoft.com/office/powerpoint/2010/main" val="12303368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1E53446-354D-471C-5736-FE26EC5759BE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rgbClr val="F8CFCC"/>
          </a:solidFill>
        </p:spPr>
        <p:txBody>
          <a:bodyPr/>
          <a:lstStyle/>
          <a:p>
            <a:r>
              <a:rPr lang="fr-CH" dirty="0"/>
              <a:t>Choix RISC</a:t>
            </a:r>
          </a:p>
        </p:txBody>
      </p:sp>
      <p:sp>
        <p:nvSpPr>
          <p:cNvPr id="4" name="Espace réservé du contenu 7">
            <a:extLst>
              <a:ext uri="{FF2B5EF4-FFF2-40B4-BE49-F238E27FC236}">
                <a16:creationId xmlns:a16="http://schemas.microsoft.com/office/drawing/2014/main" id="{1520D9F2-88E8-FCDF-7FC8-90C4AD65EA1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10000"/>
              </a:lnSpc>
            </a:pPr>
            <a:r>
              <a:rPr lang="fr-CH" sz="3200" b="1" dirty="0">
                <a:solidFill>
                  <a:srgbClr val="6C8EBF"/>
                </a:solidFill>
              </a:rPr>
              <a:t>Pas de microcode</a:t>
            </a:r>
          </a:p>
          <a:p>
            <a:pPr>
              <a:lnSpc>
                <a:spcPct val="110000"/>
              </a:lnSpc>
            </a:pPr>
            <a:r>
              <a:rPr lang="fr-CH" sz="3200" b="1" dirty="0">
                <a:solidFill>
                  <a:srgbClr val="6C8EBF"/>
                </a:solidFill>
              </a:rPr>
              <a:t>Instructions longueur fixe</a:t>
            </a:r>
          </a:p>
          <a:p>
            <a:pPr>
              <a:lnSpc>
                <a:spcPct val="110000"/>
              </a:lnSpc>
            </a:pPr>
            <a:endParaRPr lang="fr-CH" sz="3200" b="1" dirty="0">
              <a:solidFill>
                <a:srgbClr val="6C8EBF"/>
              </a:solidFill>
            </a:endParaRPr>
          </a:p>
          <a:p>
            <a:pPr>
              <a:lnSpc>
                <a:spcPct val="110000"/>
              </a:lnSpc>
            </a:pPr>
            <a:r>
              <a:rPr lang="fr-CH" sz="3200" b="1" dirty="0">
                <a:solidFill>
                  <a:srgbClr val="6C8EBF"/>
                </a:solidFill>
              </a:rPr>
              <a:t>1 instruction/cycle</a:t>
            </a:r>
          </a:p>
          <a:p>
            <a:pPr>
              <a:lnSpc>
                <a:spcPct val="110000"/>
              </a:lnSpc>
            </a:pPr>
            <a:endParaRPr lang="fr-CH" sz="800" b="1" dirty="0">
              <a:solidFill>
                <a:srgbClr val="6C8EBF"/>
              </a:solidFill>
            </a:endParaRPr>
          </a:p>
          <a:p>
            <a:pPr>
              <a:lnSpc>
                <a:spcPct val="100000"/>
              </a:lnSpc>
              <a:tabLst>
                <a:tab pos="5686425" algn="r"/>
              </a:tabLst>
            </a:pPr>
            <a:r>
              <a:rPr lang="fr-CH" sz="3200" b="1" dirty="0">
                <a:solidFill>
                  <a:srgbClr val="B95450"/>
                </a:solidFill>
              </a:rPr>
              <a:t>Logique de contrôle</a:t>
            </a:r>
            <a:r>
              <a:rPr lang="fr-CH" sz="2400" b="1" dirty="0">
                <a:solidFill>
                  <a:srgbClr val="6C8EBF"/>
                </a:solidFill>
              </a:rPr>
              <a:t>	nanocode</a:t>
            </a:r>
          </a:p>
          <a:p>
            <a:pPr>
              <a:lnSpc>
                <a:spcPct val="100000"/>
              </a:lnSpc>
              <a:tabLst>
                <a:tab pos="5686425" algn="r"/>
              </a:tabLst>
            </a:pPr>
            <a:r>
              <a:rPr lang="fr-CH" sz="3200" b="1" dirty="0">
                <a:solidFill>
                  <a:srgbClr val="B95450"/>
                </a:solidFill>
              </a:rPr>
              <a:t>Programmation plus difficile</a:t>
            </a:r>
            <a:endParaRPr lang="fr-CH" sz="3200" b="1" dirty="0">
              <a:solidFill>
                <a:srgbClr val="6C8EBF"/>
              </a:solidFill>
            </a:endParaRPr>
          </a:p>
        </p:txBody>
      </p:sp>
      <p:graphicFrame>
        <p:nvGraphicFramePr>
          <p:cNvPr id="5" name="Tableau 4">
            <a:extLst>
              <a:ext uri="{FF2B5EF4-FFF2-40B4-BE49-F238E27FC236}">
                <a16:creationId xmlns:a16="http://schemas.microsoft.com/office/drawing/2014/main" id="{3C9F2F61-2793-AEE9-D055-5EF53D9AF13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0420047"/>
              </p:ext>
            </p:extLst>
          </p:nvPr>
        </p:nvGraphicFramePr>
        <p:xfrm>
          <a:off x="554183" y="2176564"/>
          <a:ext cx="5749634" cy="7187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46018">
                  <a:extLst>
                    <a:ext uri="{9D8B030D-6E8A-4147-A177-3AD203B41FA5}">
                      <a16:colId xmlns:a16="http://schemas.microsoft.com/office/drawing/2014/main" val="2107088792"/>
                    </a:ext>
                  </a:extLst>
                </a:gridCol>
                <a:gridCol w="587952">
                  <a:extLst>
                    <a:ext uri="{9D8B030D-6E8A-4147-A177-3AD203B41FA5}">
                      <a16:colId xmlns:a16="http://schemas.microsoft.com/office/drawing/2014/main" val="1495534701"/>
                    </a:ext>
                  </a:extLst>
                </a:gridCol>
                <a:gridCol w="587952">
                  <a:extLst>
                    <a:ext uri="{9D8B030D-6E8A-4147-A177-3AD203B41FA5}">
                      <a16:colId xmlns:a16="http://schemas.microsoft.com/office/drawing/2014/main" val="3897205041"/>
                    </a:ext>
                  </a:extLst>
                </a:gridCol>
                <a:gridCol w="587952">
                  <a:extLst>
                    <a:ext uri="{9D8B030D-6E8A-4147-A177-3AD203B41FA5}">
                      <a16:colId xmlns:a16="http://schemas.microsoft.com/office/drawing/2014/main" val="2542292622"/>
                    </a:ext>
                  </a:extLst>
                </a:gridCol>
                <a:gridCol w="587952">
                  <a:extLst>
                    <a:ext uri="{9D8B030D-6E8A-4147-A177-3AD203B41FA5}">
                      <a16:colId xmlns:a16="http://schemas.microsoft.com/office/drawing/2014/main" val="1462295466"/>
                    </a:ext>
                  </a:extLst>
                </a:gridCol>
                <a:gridCol w="587952">
                  <a:extLst>
                    <a:ext uri="{9D8B030D-6E8A-4147-A177-3AD203B41FA5}">
                      <a16:colId xmlns:a16="http://schemas.microsoft.com/office/drawing/2014/main" val="749634380"/>
                    </a:ext>
                  </a:extLst>
                </a:gridCol>
                <a:gridCol w="587952">
                  <a:extLst>
                    <a:ext uri="{9D8B030D-6E8A-4147-A177-3AD203B41FA5}">
                      <a16:colId xmlns:a16="http://schemas.microsoft.com/office/drawing/2014/main" val="2415041342"/>
                    </a:ext>
                  </a:extLst>
                </a:gridCol>
                <a:gridCol w="587952">
                  <a:extLst>
                    <a:ext uri="{9D8B030D-6E8A-4147-A177-3AD203B41FA5}">
                      <a16:colId xmlns:a16="http://schemas.microsoft.com/office/drawing/2014/main" val="3062423628"/>
                    </a:ext>
                  </a:extLst>
                </a:gridCol>
                <a:gridCol w="587952">
                  <a:extLst>
                    <a:ext uri="{9D8B030D-6E8A-4147-A177-3AD203B41FA5}">
                      <a16:colId xmlns:a16="http://schemas.microsoft.com/office/drawing/2014/main" val="1183520404"/>
                    </a:ext>
                  </a:extLst>
                </a:gridCol>
              </a:tblGrid>
              <a:tr h="359353">
                <a:tc>
                  <a:txBody>
                    <a:bodyPr/>
                    <a:lstStyle/>
                    <a:p>
                      <a:pPr algn="l"/>
                      <a:r>
                        <a:rPr lang="fr-CH" b="1" i="1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instruction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fr-CH" b="1" dirty="0">
                          <a:latin typeface="Century Gothic" panose="020B0502020202020204" pitchFamily="34" charset="0"/>
                        </a:rPr>
                        <a:t>opcode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545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fr-CH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B954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545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fr-CH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B954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545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fr-CH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B954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5450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fr-CH" b="1" dirty="0">
                          <a:latin typeface="Century Gothic" panose="020B0502020202020204" pitchFamily="34" charset="0"/>
                        </a:rPr>
                        <a:t>opérande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545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fr-CH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B954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545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fr-CH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B954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545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fr-CH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B954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B954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54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218721"/>
                  </a:ext>
                </a:extLst>
              </a:tr>
              <a:tr h="359353">
                <a:tc>
                  <a:txBody>
                    <a:bodyPr/>
                    <a:lstStyle/>
                    <a:p>
                      <a:pPr algn="l"/>
                      <a:r>
                        <a:rPr lang="fr-CH" b="1" i="1" dirty="0">
                          <a:solidFill>
                            <a:schemeClr val="tx1"/>
                          </a:solidFill>
                          <a:latin typeface="Source Code Pro" panose="020B0509030403020204" pitchFamily="49" charset="0"/>
                          <a:ea typeface="Source Code Pro" panose="020B0509030403020204" pitchFamily="49" charset="0"/>
                        </a:rPr>
                        <a:t>LDK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H" b="1" dirty="0"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H" b="1" dirty="0"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H" b="1" dirty="0">
                          <a:latin typeface="Century Gothic" panose="020B0502020202020204" pitchFamily="34" charset="0"/>
                        </a:rPr>
                        <a:t>1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H" b="1" dirty="0">
                          <a:latin typeface="Century Gothic" panose="020B0502020202020204" pitchFamily="34" charset="0"/>
                        </a:rPr>
                        <a:t>1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H" b="1" dirty="0">
                          <a:latin typeface="Century Gothic" panose="020B0502020202020204" pitchFamily="34" charset="0"/>
                        </a:rPr>
                        <a:t>K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H" b="1" dirty="0">
                          <a:latin typeface="Century Gothic" panose="020B0502020202020204" pitchFamily="34" charset="0"/>
                        </a:rPr>
                        <a:t>K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H" b="1" dirty="0">
                          <a:latin typeface="Century Gothic" panose="020B0502020202020204" pitchFamily="34" charset="0"/>
                        </a:rPr>
                        <a:t>K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H" b="1" dirty="0">
                          <a:latin typeface="Century Gothic" panose="020B0502020202020204" pitchFamily="34" charset="0"/>
                        </a:rPr>
                        <a:t>K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5007948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4007514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EEEACDA-168C-ABAD-7603-0E7C076203DF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rgbClr val="F8CFCC"/>
          </a:solidFill>
        </p:spPr>
        <p:txBody>
          <a:bodyPr/>
          <a:lstStyle/>
          <a:p>
            <a:r>
              <a:rPr lang="fr-CH" dirty="0"/>
              <a:t>ISA</a:t>
            </a:r>
          </a:p>
        </p:txBody>
      </p:sp>
      <p:graphicFrame>
        <p:nvGraphicFramePr>
          <p:cNvPr id="4" name="Espace réservé du contenu 3">
            <a:extLst>
              <a:ext uri="{FF2B5EF4-FFF2-40B4-BE49-F238E27FC236}">
                <a16:creationId xmlns:a16="http://schemas.microsoft.com/office/drawing/2014/main" id="{FFACBFA1-24F5-9886-F07E-11793A00DEA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87213018"/>
              </p:ext>
            </p:extLst>
          </p:nvPr>
        </p:nvGraphicFramePr>
        <p:xfrm>
          <a:off x="471488" y="949294"/>
          <a:ext cx="5915026" cy="3830525"/>
        </p:xfrm>
        <a:graphic>
          <a:graphicData uri="http://schemas.openxmlformats.org/drawingml/2006/table">
            <a:tbl>
              <a:tblPr firstRow="1" bandRow="1">
                <a:tableStyleId>{0E3FDE45-AF77-4B5C-9715-49D594BDF05E}</a:tableStyleId>
              </a:tblPr>
              <a:tblGrid>
                <a:gridCol w="842351">
                  <a:extLst>
                    <a:ext uri="{9D8B030D-6E8A-4147-A177-3AD203B41FA5}">
                      <a16:colId xmlns:a16="http://schemas.microsoft.com/office/drawing/2014/main" val="1850290272"/>
                    </a:ext>
                  </a:extLst>
                </a:gridCol>
                <a:gridCol w="3078052">
                  <a:extLst>
                    <a:ext uri="{9D8B030D-6E8A-4147-A177-3AD203B41FA5}">
                      <a16:colId xmlns:a16="http://schemas.microsoft.com/office/drawing/2014/main" val="1826566733"/>
                    </a:ext>
                  </a:extLst>
                </a:gridCol>
                <a:gridCol w="1994623">
                  <a:extLst>
                    <a:ext uri="{9D8B030D-6E8A-4147-A177-3AD203B41FA5}">
                      <a16:colId xmlns:a16="http://schemas.microsoft.com/office/drawing/2014/main" val="1181365856"/>
                    </a:ext>
                  </a:extLst>
                </a:gridCol>
              </a:tblGrid>
              <a:tr h="225325">
                <a:tc>
                  <a:txBody>
                    <a:bodyPr/>
                    <a:lstStyle/>
                    <a:p>
                      <a:pPr algn="l" fontAlgn="b"/>
                      <a:r>
                        <a:rPr lang="fr-CH" sz="1200" b="0" i="1" u="none" strike="noStrike" dirty="0">
                          <a:effectLst/>
                        </a:rPr>
                        <a:t>Instruction</a:t>
                      </a:r>
                      <a:endParaRPr lang="fr-CH" sz="1200" b="0" i="1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4770" marR="4770" marT="4770" marB="0" anchor="ctr"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CH" sz="1200" b="0" i="1" u="none" strike="noStrike" dirty="0" err="1">
                          <a:effectLst/>
                        </a:rPr>
                        <a:t>Operation</a:t>
                      </a:r>
                      <a:r>
                        <a:rPr lang="fr-CH" sz="1200" b="0" i="1" u="none" strike="noStrike" dirty="0">
                          <a:effectLst/>
                        </a:rPr>
                        <a:t>(s)</a:t>
                      </a:r>
                      <a:endParaRPr lang="fr-CH" sz="1200" b="0" i="1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4770" marR="4770" marT="4770" marB="0" anchor="ctr"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CH" sz="1200" b="0" i="1" u="none" strike="noStrike" dirty="0" err="1">
                          <a:effectLst/>
                        </a:rPr>
                        <a:t>Explanation</a:t>
                      </a:r>
                      <a:endParaRPr lang="fr-CH" sz="1200" b="0" i="1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4770" marR="4770" marT="4770" marB="0" anchor="ctr">
                    <a:lnB w="12700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29924015"/>
                  </a:ext>
                </a:extLst>
              </a:tr>
              <a:tr h="225325">
                <a:tc>
                  <a:txBody>
                    <a:bodyPr/>
                    <a:lstStyle/>
                    <a:p>
                      <a:pPr algn="l" fontAlgn="b"/>
                      <a:r>
                        <a:rPr lang="fr-CH" sz="1200" b="1" u="none" strike="noStrike" dirty="0">
                          <a:effectLst/>
                        </a:rPr>
                        <a:t>NOP</a:t>
                      </a:r>
                      <a:endParaRPr lang="fr-CH" sz="1200" b="1" i="0" u="none" strike="noStrike" dirty="0">
                        <a:solidFill>
                          <a:srgbClr val="000000"/>
                        </a:solidFill>
                        <a:effectLst/>
                        <a:latin typeface="Source Code Pro" panose="020B0509030403020204" pitchFamily="49" charset="0"/>
                        <a:ea typeface="Source Code Pro" panose="020B0509030403020204" pitchFamily="49" charset="0"/>
                      </a:endParaRPr>
                    </a:p>
                  </a:txBody>
                  <a:tcPr marL="4770" marR="4770" marT="4770" marB="0" anchor="ctr">
                    <a:lnT w="12700" cmpd="sng">
                      <a:noFill/>
                    </a:lnT>
                    <a:solidFill>
                      <a:srgbClr val="B9545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CH" sz="1200" u="none" strike="noStrike" dirty="0">
                          <a:effectLst/>
                        </a:rPr>
                        <a:t>ACC ⇐ ACC</a:t>
                      </a:r>
                      <a:endParaRPr lang="fr-CH" sz="12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4770" marR="4770" marT="4770" marB="0" anchor="ctr">
                    <a:lnT w="12700" cmpd="sng">
                      <a:noFill/>
                    </a:lnT>
                    <a:solidFill>
                      <a:srgbClr val="B9545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CH" sz="1200" u="none" strike="noStrike" dirty="0">
                          <a:effectLst/>
                        </a:rPr>
                        <a:t>No </a:t>
                      </a:r>
                      <a:r>
                        <a:rPr lang="fr-CH" sz="1200" u="none" strike="noStrike" dirty="0" err="1">
                          <a:effectLst/>
                        </a:rPr>
                        <a:t>operation</a:t>
                      </a:r>
                      <a:endParaRPr lang="fr-CH" sz="12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4770" marR="4770" marT="4770" marB="0" anchor="ctr">
                    <a:lnT w="12700" cmpd="sng">
                      <a:noFill/>
                    </a:lnT>
                    <a:solidFill>
                      <a:srgbClr val="B95450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3818377"/>
                  </a:ext>
                </a:extLst>
              </a:tr>
              <a:tr h="225325">
                <a:tc>
                  <a:txBody>
                    <a:bodyPr/>
                    <a:lstStyle/>
                    <a:p>
                      <a:pPr algn="l" fontAlgn="b"/>
                      <a:r>
                        <a:rPr lang="fr-CH" sz="1200" b="1" u="none" strike="noStrike" dirty="0">
                          <a:effectLst/>
                        </a:rPr>
                        <a:t>STA</a:t>
                      </a:r>
                      <a:endParaRPr lang="fr-CH" sz="1200" b="1" i="0" u="none" strike="noStrike" dirty="0">
                        <a:solidFill>
                          <a:srgbClr val="000000"/>
                        </a:solidFill>
                        <a:effectLst/>
                        <a:latin typeface="Source Code Pro" panose="020B0509030403020204" pitchFamily="49" charset="0"/>
                        <a:ea typeface="Source Code Pro" panose="020B0509030403020204" pitchFamily="49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CH" sz="1200" u="none" strike="noStrike" dirty="0" err="1">
                          <a:effectLst/>
                        </a:rPr>
                        <a:t>DataMem</a:t>
                      </a:r>
                      <a:r>
                        <a:rPr lang="fr-CH" sz="1200" u="none" strike="noStrike" dirty="0">
                          <a:effectLst/>
                        </a:rPr>
                        <a:t>[</a:t>
                      </a:r>
                      <a:r>
                        <a:rPr lang="fr-CH" sz="1200" u="none" strike="noStrike" dirty="0" err="1">
                          <a:effectLst/>
                        </a:rPr>
                        <a:t>Address</a:t>
                      </a:r>
                      <a:r>
                        <a:rPr lang="fr-CH" sz="1200" u="none" strike="noStrike" dirty="0">
                          <a:effectLst/>
                        </a:rPr>
                        <a:t>] ⇐ ACC</a:t>
                      </a:r>
                      <a:endParaRPr lang="fr-CH" sz="12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CH" sz="1200" u="none" strike="noStrike" dirty="0">
                          <a:effectLst/>
                        </a:rPr>
                        <a:t>RAM Store ACC</a:t>
                      </a:r>
                      <a:endParaRPr lang="fr-CH" sz="12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4770" marR="4770" marT="4770" marB="0" anchor="ctr"/>
                </a:tc>
                <a:extLst>
                  <a:ext uri="{0D108BD9-81ED-4DB2-BD59-A6C34878D82A}">
                    <a16:rowId xmlns:a16="http://schemas.microsoft.com/office/drawing/2014/main" val="262926740"/>
                  </a:ext>
                </a:extLst>
              </a:tr>
              <a:tr h="225325">
                <a:tc>
                  <a:txBody>
                    <a:bodyPr/>
                    <a:lstStyle/>
                    <a:p>
                      <a:pPr algn="l" fontAlgn="b"/>
                      <a:r>
                        <a:rPr lang="fr-CH" sz="1200" b="1" u="none" strike="noStrike" dirty="0">
                          <a:effectLst/>
                        </a:rPr>
                        <a:t>LDA</a:t>
                      </a:r>
                      <a:endParaRPr lang="fr-CH" sz="1200" b="1" i="0" u="none" strike="noStrike" dirty="0">
                        <a:solidFill>
                          <a:srgbClr val="000000"/>
                        </a:solidFill>
                        <a:effectLst/>
                        <a:latin typeface="Source Code Pro" panose="020B0509030403020204" pitchFamily="49" charset="0"/>
                        <a:ea typeface="Source Code Pro" panose="020B0509030403020204" pitchFamily="49" charset="0"/>
                      </a:endParaRPr>
                    </a:p>
                  </a:txBody>
                  <a:tcPr marL="4770" marR="4770" marT="4770" marB="0" anchor="ctr">
                    <a:solidFill>
                      <a:srgbClr val="B9545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CH" sz="1200" u="none" strike="noStrike" dirty="0">
                          <a:effectLst/>
                        </a:rPr>
                        <a:t>ACC ⇐ </a:t>
                      </a:r>
                      <a:r>
                        <a:rPr lang="fr-CH" sz="1200" u="none" strike="noStrike" dirty="0" err="1">
                          <a:effectLst/>
                        </a:rPr>
                        <a:t>DataMem</a:t>
                      </a:r>
                      <a:r>
                        <a:rPr lang="fr-CH" sz="1200" u="none" strike="noStrike" dirty="0">
                          <a:effectLst/>
                        </a:rPr>
                        <a:t>[</a:t>
                      </a:r>
                      <a:r>
                        <a:rPr lang="fr-CH" sz="1200" u="none" strike="noStrike" dirty="0" err="1">
                          <a:effectLst/>
                        </a:rPr>
                        <a:t>Address</a:t>
                      </a:r>
                      <a:r>
                        <a:rPr lang="fr-CH" sz="1200" u="none" strike="noStrike" dirty="0">
                          <a:effectLst/>
                        </a:rPr>
                        <a:t>]</a:t>
                      </a:r>
                      <a:endParaRPr lang="fr-CH" sz="12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4770" marR="4770" marT="4770" marB="0" anchor="ctr">
                    <a:solidFill>
                      <a:srgbClr val="B9545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CH" sz="1200" u="none" strike="noStrike" dirty="0">
                          <a:effectLst/>
                        </a:rPr>
                        <a:t>ACC </a:t>
                      </a:r>
                      <a:r>
                        <a:rPr lang="fr-CH" sz="1200" u="none" strike="noStrike" dirty="0" err="1">
                          <a:effectLst/>
                        </a:rPr>
                        <a:t>Load</a:t>
                      </a:r>
                      <a:r>
                        <a:rPr lang="fr-CH" sz="1200" u="none" strike="noStrike" dirty="0">
                          <a:effectLst/>
                        </a:rPr>
                        <a:t> RAM</a:t>
                      </a:r>
                      <a:endParaRPr lang="fr-CH" sz="12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4770" marR="4770" marT="4770" marB="0" anchor="ctr">
                    <a:solidFill>
                      <a:srgbClr val="B95450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73432090"/>
                  </a:ext>
                </a:extLst>
              </a:tr>
              <a:tr h="225325">
                <a:tc>
                  <a:txBody>
                    <a:bodyPr/>
                    <a:lstStyle/>
                    <a:p>
                      <a:pPr algn="l" fontAlgn="b"/>
                      <a:r>
                        <a:rPr lang="fr-CH" sz="1200" b="1" u="none" strike="noStrike" dirty="0">
                          <a:effectLst/>
                        </a:rPr>
                        <a:t>LDK</a:t>
                      </a:r>
                      <a:endParaRPr lang="fr-CH" sz="1200" b="1" i="0" u="none" strike="noStrike" dirty="0">
                        <a:solidFill>
                          <a:srgbClr val="000000"/>
                        </a:solidFill>
                        <a:effectLst/>
                        <a:latin typeface="Source Code Pro" panose="020B0509030403020204" pitchFamily="49" charset="0"/>
                        <a:ea typeface="Source Code Pro" panose="020B0509030403020204" pitchFamily="49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CH" sz="1200" u="none" strike="noStrike" dirty="0">
                          <a:effectLst/>
                        </a:rPr>
                        <a:t>ACC ⇐ Constant</a:t>
                      </a:r>
                      <a:endParaRPr lang="fr-CH" sz="12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CH" sz="1200" u="none" strike="noStrike">
                          <a:effectLst/>
                        </a:rPr>
                        <a:t>ACC Load Constant </a:t>
                      </a:r>
                      <a:endParaRPr lang="fr-CH" sz="120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4770" marR="4770" marT="4770" marB="0" anchor="ctr"/>
                </a:tc>
                <a:extLst>
                  <a:ext uri="{0D108BD9-81ED-4DB2-BD59-A6C34878D82A}">
                    <a16:rowId xmlns:a16="http://schemas.microsoft.com/office/drawing/2014/main" val="2080080716"/>
                  </a:ext>
                </a:extLst>
              </a:tr>
              <a:tr h="225325">
                <a:tc>
                  <a:txBody>
                    <a:bodyPr/>
                    <a:lstStyle/>
                    <a:p>
                      <a:pPr algn="l" fontAlgn="b"/>
                      <a:r>
                        <a:rPr lang="fr-CH" sz="1200" b="1" u="none" strike="noStrike" dirty="0">
                          <a:effectLst/>
                        </a:rPr>
                        <a:t>JMD</a:t>
                      </a:r>
                      <a:endParaRPr lang="fr-CH" sz="1200" b="1" i="0" u="none" strike="noStrike" dirty="0">
                        <a:solidFill>
                          <a:srgbClr val="000000"/>
                        </a:solidFill>
                        <a:effectLst/>
                        <a:latin typeface="Source Code Pro" panose="020B0509030403020204" pitchFamily="49" charset="0"/>
                        <a:ea typeface="Source Code Pro" panose="020B0509030403020204" pitchFamily="49" charset="0"/>
                      </a:endParaRPr>
                    </a:p>
                  </a:txBody>
                  <a:tcPr marL="4770" marR="4770" marT="4770" marB="0" anchor="ctr">
                    <a:solidFill>
                      <a:srgbClr val="B9545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CH" sz="1200" u="none" strike="noStrike" dirty="0">
                          <a:effectLst/>
                        </a:rPr>
                        <a:t>PC ⇐ PC + </a:t>
                      </a:r>
                      <a:r>
                        <a:rPr lang="fr-CH" sz="1200" u="none" strike="noStrike" dirty="0" err="1">
                          <a:effectLst/>
                        </a:rPr>
                        <a:t>Unigned</a:t>
                      </a:r>
                      <a:endParaRPr lang="fr-CH" sz="12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4770" marR="4770" marT="4770" marB="0" anchor="ctr">
                    <a:solidFill>
                      <a:srgbClr val="B9545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CH" sz="1200" u="none" strike="noStrike" dirty="0">
                          <a:effectLst/>
                        </a:rPr>
                        <a:t>Jump Down</a:t>
                      </a:r>
                      <a:endParaRPr lang="fr-CH" sz="12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4770" marR="4770" marT="4770" marB="0" anchor="ctr">
                    <a:solidFill>
                      <a:srgbClr val="B95450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3427733"/>
                  </a:ext>
                </a:extLst>
              </a:tr>
              <a:tr h="225325">
                <a:tc>
                  <a:txBody>
                    <a:bodyPr/>
                    <a:lstStyle/>
                    <a:p>
                      <a:pPr algn="l" fontAlgn="b"/>
                      <a:r>
                        <a:rPr lang="fr-CH" sz="1200" b="1" u="none" strike="noStrike">
                          <a:effectLst/>
                        </a:rPr>
                        <a:t>JMU</a:t>
                      </a:r>
                      <a:endParaRPr lang="fr-CH" sz="1200" b="1" i="0" u="none" strike="noStrike">
                        <a:solidFill>
                          <a:srgbClr val="000000"/>
                        </a:solidFill>
                        <a:effectLst/>
                        <a:latin typeface="Source Code Pro" panose="020B0509030403020204" pitchFamily="49" charset="0"/>
                        <a:ea typeface="Source Code Pro" panose="020B0509030403020204" pitchFamily="49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CH" sz="1200" u="none" strike="noStrike" dirty="0">
                          <a:effectLst/>
                        </a:rPr>
                        <a:t>PC ⇐ PC - </a:t>
                      </a:r>
                      <a:r>
                        <a:rPr lang="fr-CH" sz="1200" u="none" strike="noStrike" dirty="0" err="1">
                          <a:effectLst/>
                        </a:rPr>
                        <a:t>Unsigned</a:t>
                      </a:r>
                      <a:endParaRPr lang="fr-CH" sz="12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CH" sz="1200" u="none" strike="noStrike" dirty="0">
                          <a:effectLst/>
                        </a:rPr>
                        <a:t>Jump Up</a:t>
                      </a:r>
                      <a:endParaRPr lang="fr-CH" sz="12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4770" marR="4770" marT="4770" marB="0" anchor="ctr"/>
                </a:tc>
                <a:extLst>
                  <a:ext uri="{0D108BD9-81ED-4DB2-BD59-A6C34878D82A}">
                    <a16:rowId xmlns:a16="http://schemas.microsoft.com/office/drawing/2014/main" val="2228973151"/>
                  </a:ext>
                </a:extLst>
              </a:tr>
              <a:tr h="225325">
                <a:tc>
                  <a:txBody>
                    <a:bodyPr/>
                    <a:lstStyle/>
                    <a:p>
                      <a:pPr algn="l" fontAlgn="b"/>
                      <a:r>
                        <a:rPr lang="fr-CH" sz="1200" b="1" u="none" strike="noStrike" dirty="0">
                          <a:effectLst/>
                        </a:rPr>
                        <a:t>BRZ</a:t>
                      </a:r>
                      <a:endParaRPr lang="fr-CH" sz="1200" b="1" i="0" u="none" strike="noStrike" dirty="0">
                        <a:solidFill>
                          <a:srgbClr val="000000"/>
                        </a:solidFill>
                        <a:effectLst/>
                        <a:latin typeface="Source Code Pro" panose="020B0509030403020204" pitchFamily="49" charset="0"/>
                        <a:ea typeface="Source Code Pro" panose="020B0509030403020204" pitchFamily="49" charset="0"/>
                      </a:endParaRPr>
                    </a:p>
                  </a:txBody>
                  <a:tcPr marL="4770" marR="4770" marT="4770" marB="0" anchor="ctr">
                    <a:solidFill>
                      <a:srgbClr val="B9545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CH" sz="1200" u="none" strike="noStrike" dirty="0">
                          <a:effectLst/>
                        </a:rPr>
                        <a:t>if (Z = 1) </a:t>
                      </a:r>
                      <a:r>
                        <a:rPr lang="fr-CH" sz="1200" u="none" strike="noStrike" dirty="0" err="1">
                          <a:effectLst/>
                        </a:rPr>
                        <a:t>then</a:t>
                      </a:r>
                      <a:r>
                        <a:rPr lang="fr-CH" sz="1200" u="none" strike="noStrike" dirty="0">
                          <a:effectLst/>
                        </a:rPr>
                        <a:t> PC ⇐ PC + </a:t>
                      </a:r>
                      <a:r>
                        <a:rPr lang="fr-CH" sz="1200" u="none" strike="noStrike" dirty="0" err="1">
                          <a:effectLst/>
                        </a:rPr>
                        <a:t>Unsigned</a:t>
                      </a:r>
                      <a:endParaRPr lang="fr-CH" sz="12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4770" marR="4770" marT="4770" marB="0" anchor="ctr">
                    <a:solidFill>
                      <a:srgbClr val="B9545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CH" sz="1200" u="none" strike="noStrike" dirty="0">
                          <a:effectLst/>
                        </a:rPr>
                        <a:t>Branch down if </a:t>
                      </a:r>
                      <a:r>
                        <a:rPr lang="fr-CH" sz="1200" u="none" strike="noStrike" dirty="0" err="1">
                          <a:effectLst/>
                        </a:rPr>
                        <a:t>Zero</a:t>
                      </a:r>
                      <a:endParaRPr lang="fr-CH" sz="12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4770" marR="4770" marT="4770" marB="0" anchor="ctr">
                    <a:solidFill>
                      <a:srgbClr val="B95450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9689940"/>
                  </a:ext>
                </a:extLst>
              </a:tr>
              <a:tr h="225325">
                <a:tc>
                  <a:txBody>
                    <a:bodyPr/>
                    <a:lstStyle/>
                    <a:p>
                      <a:pPr algn="l" fontAlgn="b"/>
                      <a:r>
                        <a:rPr lang="fr-CH" sz="1200" b="1" u="none" strike="noStrike">
                          <a:effectLst/>
                        </a:rPr>
                        <a:t>BRC</a:t>
                      </a:r>
                      <a:endParaRPr lang="fr-CH" sz="1200" b="1" i="0" u="none" strike="noStrike">
                        <a:solidFill>
                          <a:srgbClr val="000000"/>
                        </a:solidFill>
                        <a:effectLst/>
                        <a:latin typeface="Source Code Pro" panose="020B0509030403020204" pitchFamily="49" charset="0"/>
                        <a:ea typeface="Source Code Pro" panose="020B0509030403020204" pitchFamily="49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CH" sz="1200" u="none" strike="noStrike" dirty="0">
                          <a:effectLst/>
                        </a:rPr>
                        <a:t>if (C = 1) </a:t>
                      </a:r>
                      <a:r>
                        <a:rPr lang="fr-CH" sz="1200" u="none" strike="noStrike" dirty="0" err="1">
                          <a:effectLst/>
                        </a:rPr>
                        <a:t>then</a:t>
                      </a:r>
                      <a:r>
                        <a:rPr lang="fr-CH" sz="1200" u="none" strike="noStrike" dirty="0">
                          <a:effectLst/>
                        </a:rPr>
                        <a:t> PC ⇐ PC + </a:t>
                      </a:r>
                      <a:r>
                        <a:rPr lang="fr-CH" sz="1200" u="none" strike="noStrike" dirty="0" err="1">
                          <a:effectLst/>
                        </a:rPr>
                        <a:t>Unsigned</a:t>
                      </a:r>
                      <a:endParaRPr lang="fr-CH" sz="12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CH" sz="1200" u="none" strike="noStrike" dirty="0">
                          <a:effectLst/>
                        </a:rPr>
                        <a:t>Branch down if Carry</a:t>
                      </a:r>
                      <a:endParaRPr lang="fr-CH" sz="12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4770" marR="4770" marT="4770" marB="0" anchor="ctr"/>
                </a:tc>
                <a:extLst>
                  <a:ext uri="{0D108BD9-81ED-4DB2-BD59-A6C34878D82A}">
                    <a16:rowId xmlns:a16="http://schemas.microsoft.com/office/drawing/2014/main" val="346230915"/>
                  </a:ext>
                </a:extLst>
              </a:tr>
              <a:tr h="225325">
                <a:tc>
                  <a:txBody>
                    <a:bodyPr/>
                    <a:lstStyle/>
                    <a:p>
                      <a:pPr algn="l" fontAlgn="b"/>
                      <a:r>
                        <a:rPr lang="fr-CH" sz="1200" b="1" u="none" strike="noStrike" dirty="0">
                          <a:effectLst/>
                        </a:rPr>
                        <a:t>ADD</a:t>
                      </a:r>
                      <a:endParaRPr lang="fr-CH" sz="1200" b="1" i="0" u="none" strike="noStrike" dirty="0">
                        <a:solidFill>
                          <a:srgbClr val="FF0000"/>
                        </a:solidFill>
                        <a:effectLst/>
                        <a:latin typeface="Source Code Pro" panose="020B0509030403020204" pitchFamily="49" charset="0"/>
                        <a:ea typeface="Source Code Pro" panose="020B0509030403020204" pitchFamily="49" charset="0"/>
                      </a:endParaRPr>
                    </a:p>
                  </a:txBody>
                  <a:tcPr marL="4770" marR="4770" marT="4770" marB="0" anchor="ctr">
                    <a:solidFill>
                      <a:srgbClr val="B9545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CH" sz="1200" u="none" strike="noStrike" dirty="0">
                          <a:effectLst/>
                        </a:rPr>
                        <a:t>ACC ⇐  ACC + </a:t>
                      </a:r>
                      <a:r>
                        <a:rPr lang="fr-CH" sz="1200" u="none" strike="noStrike" dirty="0" err="1">
                          <a:effectLst/>
                        </a:rPr>
                        <a:t>DataMem</a:t>
                      </a:r>
                      <a:r>
                        <a:rPr lang="fr-CH" sz="1200" u="none" strike="noStrike" dirty="0">
                          <a:effectLst/>
                        </a:rPr>
                        <a:t>[</a:t>
                      </a:r>
                      <a:r>
                        <a:rPr lang="fr-CH" sz="1200" u="none" strike="noStrike" dirty="0" err="1">
                          <a:effectLst/>
                        </a:rPr>
                        <a:t>Address</a:t>
                      </a:r>
                      <a:r>
                        <a:rPr lang="fr-CH" sz="1200" u="none" strike="noStrike" dirty="0">
                          <a:effectLst/>
                        </a:rPr>
                        <a:t>]</a:t>
                      </a:r>
                      <a:endParaRPr lang="fr-CH" sz="12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4770" marR="4770" marT="4770" marB="0" anchor="ctr">
                    <a:solidFill>
                      <a:srgbClr val="B9545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CH" sz="1200" u="none" strike="noStrike" dirty="0">
                          <a:effectLst/>
                        </a:rPr>
                        <a:t>Addition</a:t>
                      </a:r>
                      <a:endParaRPr lang="fr-CH" sz="12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4770" marR="4770" marT="4770" marB="0" anchor="ctr">
                    <a:solidFill>
                      <a:srgbClr val="B95450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59274517"/>
                  </a:ext>
                </a:extLst>
              </a:tr>
              <a:tr h="225325">
                <a:tc>
                  <a:txBody>
                    <a:bodyPr/>
                    <a:lstStyle/>
                    <a:p>
                      <a:pPr algn="l" fontAlgn="b"/>
                      <a:r>
                        <a:rPr lang="fr-CH" sz="1200" b="1" u="none" strike="noStrike" dirty="0">
                          <a:effectLst/>
                        </a:rPr>
                        <a:t>SUB</a:t>
                      </a:r>
                      <a:endParaRPr lang="fr-CH" sz="1200" b="1" i="0" u="none" strike="noStrike" dirty="0">
                        <a:solidFill>
                          <a:srgbClr val="FF0000"/>
                        </a:solidFill>
                        <a:effectLst/>
                        <a:latin typeface="Source Code Pro" panose="020B0509030403020204" pitchFamily="49" charset="0"/>
                        <a:ea typeface="Source Code Pro" panose="020B0509030403020204" pitchFamily="49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CH" sz="1200" u="none" strike="noStrike" dirty="0">
                          <a:effectLst/>
                        </a:rPr>
                        <a:t>ACC ⇐  ACC - </a:t>
                      </a:r>
                      <a:r>
                        <a:rPr lang="fr-CH" sz="1200" u="none" strike="noStrike" dirty="0" err="1">
                          <a:effectLst/>
                        </a:rPr>
                        <a:t>DataMem</a:t>
                      </a:r>
                      <a:r>
                        <a:rPr lang="fr-CH" sz="1200" u="none" strike="noStrike" dirty="0">
                          <a:effectLst/>
                        </a:rPr>
                        <a:t>[</a:t>
                      </a:r>
                      <a:r>
                        <a:rPr lang="fr-CH" sz="1200" u="none" strike="noStrike" dirty="0" err="1">
                          <a:effectLst/>
                        </a:rPr>
                        <a:t>Address</a:t>
                      </a:r>
                      <a:r>
                        <a:rPr lang="fr-CH" sz="1200" u="none" strike="noStrike" dirty="0">
                          <a:effectLst/>
                        </a:rPr>
                        <a:t>]</a:t>
                      </a:r>
                      <a:endParaRPr lang="fr-CH" sz="12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CH" sz="1200" u="none" strike="noStrike" dirty="0" err="1">
                          <a:effectLst/>
                        </a:rPr>
                        <a:t>Subtraction</a:t>
                      </a:r>
                      <a:endParaRPr lang="fr-CH" sz="12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4770" marR="4770" marT="4770" marB="0" anchor="ctr"/>
                </a:tc>
                <a:extLst>
                  <a:ext uri="{0D108BD9-81ED-4DB2-BD59-A6C34878D82A}">
                    <a16:rowId xmlns:a16="http://schemas.microsoft.com/office/drawing/2014/main" val="1838391626"/>
                  </a:ext>
                </a:extLst>
              </a:tr>
              <a:tr h="225325">
                <a:tc>
                  <a:txBody>
                    <a:bodyPr/>
                    <a:lstStyle/>
                    <a:p>
                      <a:pPr algn="l" fontAlgn="b"/>
                      <a:r>
                        <a:rPr lang="fr-CH" sz="1200" b="1" u="none" strike="noStrike" dirty="0">
                          <a:effectLst/>
                        </a:rPr>
                        <a:t>JSR</a:t>
                      </a:r>
                      <a:endParaRPr lang="fr-CH" sz="1200" b="1" i="0" u="none" strike="noStrike" dirty="0">
                        <a:solidFill>
                          <a:srgbClr val="000000"/>
                        </a:solidFill>
                        <a:effectLst/>
                        <a:latin typeface="Source Code Pro" panose="020B0509030403020204" pitchFamily="49" charset="0"/>
                        <a:ea typeface="Source Code Pro" panose="020B0509030403020204" pitchFamily="49" charset="0"/>
                      </a:endParaRPr>
                    </a:p>
                  </a:txBody>
                  <a:tcPr marL="4770" marR="4770" marT="4770" marB="0" anchor="ctr">
                    <a:solidFill>
                      <a:srgbClr val="B9545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CH" sz="1200" u="none" strike="noStrike" dirty="0">
                          <a:effectLst/>
                        </a:rPr>
                        <a:t>Stack[SP] ⇐ PC, SP - 1, PC + </a:t>
                      </a:r>
                      <a:r>
                        <a:rPr lang="fr-CH" sz="1200" u="none" strike="noStrike" dirty="0" err="1">
                          <a:effectLst/>
                        </a:rPr>
                        <a:t>Unsigned</a:t>
                      </a:r>
                      <a:endParaRPr lang="fr-CH" sz="12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4770" marR="4770" marT="4770" marB="0" anchor="ctr">
                    <a:solidFill>
                      <a:srgbClr val="B9545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CH" sz="1200" u="none" strike="noStrike" dirty="0">
                          <a:effectLst/>
                        </a:rPr>
                        <a:t>Jump to </a:t>
                      </a:r>
                      <a:r>
                        <a:rPr lang="fr-CH" sz="1200" u="none" strike="noStrike" dirty="0" err="1">
                          <a:effectLst/>
                        </a:rPr>
                        <a:t>subroutine</a:t>
                      </a:r>
                      <a:endParaRPr lang="fr-CH" sz="12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4770" marR="4770" marT="4770" marB="0" anchor="ctr">
                    <a:solidFill>
                      <a:srgbClr val="B95450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68040249"/>
                  </a:ext>
                </a:extLst>
              </a:tr>
              <a:tr h="225325">
                <a:tc>
                  <a:txBody>
                    <a:bodyPr/>
                    <a:lstStyle/>
                    <a:p>
                      <a:pPr algn="l" fontAlgn="b"/>
                      <a:r>
                        <a:rPr lang="fr-CH" sz="1200" b="1" u="none" strike="noStrike" dirty="0">
                          <a:effectLst/>
                        </a:rPr>
                        <a:t>RET</a:t>
                      </a:r>
                      <a:endParaRPr lang="fr-CH" sz="1200" b="1" i="0" u="none" strike="noStrike" dirty="0">
                        <a:solidFill>
                          <a:srgbClr val="000000"/>
                        </a:solidFill>
                        <a:effectLst/>
                        <a:latin typeface="Source Code Pro" panose="020B0509030403020204" pitchFamily="49" charset="0"/>
                        <a:ea typeface="Source Code Pro" panose="020B0509030403020204" pitchFamily="49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CH" sz="1200" u="none" strike="noStrike" dirty="0">
                          <a:effectLst/>
                        </a:rPr>
                        <a:t>PC ⇐ Stack[SP] + 1, SP + 1</a:t>
                      </a:r>
                      <a:endParaRPr lang="fr-CH" sz="12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CH" sz="1200" u="none" strike="noStrike" dirty="0">
                          <a:effectLst/>
                        </a:rPr>
                        <a:t>Return </a:t>
                      </a:r>
                      <a:r>
                        <a:rPr lang="fr-CH" sz="1200" u="none" strike="noStrike" dirty="0" err="1">
                          <a:effectLst/>
                        </a:rPr>
                        <a:t>from</a:t>
                      </a:r>
                      <a:r>
                        <a:rPr lang="fr-CH" sz="1200" u="none" strike="noStrike" dirty="0">
                          <a:effectLst/>
                        </a:rPr>
                        <a:t> </a:t>
                      </a:r>
                      <a:r>
                        <a:rPr lang="fr-CH" sz="1200" u="none" strike="noStrike" dirty="0" err="1">
                          <a:effectLst/>
                        </a:rPr>
                        <a:t>subroutine</a:t>
                      </a:r>
                      <a:endParaRPr lang="fr-CH" sz="12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4770" marR="4770" marT="4770" marB="0" anchor="ctr"/>
                </a:tc>
                <a:extLst>
                  <a:ext uri="{0D108BD9-81ED-4DB2-BD59-A6C34878D82A}">
                    <a16:rowId xmlns:a16="http://schemas.microsoft.com/office/drawing/2014/main" val="3790852958"/>
                  </a:ext>
                </a:extLst>
              </a:tr>
              <a:tr h="225325">
                <a:tc>
                  <a:txBody>
                    <a:bodyPr/>
                    <a:lstStyle/>
                    <a:p>
                      <a:pPr algn="l" fontAlgn="b"/>
                      <a:r>
                        <a:rPr lang="fr-CH" sz="1200" b="1" u="none" strike="noStrike" dirty="0">
                          <a:effectLst/>
                        </a:rPr>
                        <a:t>OR_</a:t>
                      </a:r>
                      <a:endParaRPr lang="fr-CH" sz="1200" b="1" i="0" u="none" strike="noStrike" dirty="0">
                        <a:solidFill>
                          <a:srgbClr val="FF0000"/>
                        </a:solidFill>
                        <a:effectLst/>
                        <a:latin typeface="Source Code Pro" panose="020B0509030403020204" pitchFamily="49" charset="0"/>
                        <a:ea typeface="Source Code Pro" panose="020B0509030403020204" pitchFamily="49" charset="0"/>
                      </a:endParaRPr>
                    </a:p>
                  </a:txBody>
                  <a:tcPr marL="4770" marR="4770" marT="4770" marB="0" anchor="ctr">
                    <a:solidFill>
                      <a:srgbClr val="B9545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CH" sz="1200" u="none" strike="noStrike" dirty="0">
                          <a:effectLst/>
                        </a:rPr>
                        <a:t>ACC ⇐ ACC or </a:t>
                      </a:r>
                      <a:r>
                        <a:rPr lang="fr-CH" sz="1200" u="none" strike="noStrike" dirty="0" err="1">
                          <a:effectLst/>
                        </a:rPr>
                        <a:t>DataMem</a:t>
                      </a:r>
                      <a:r>
                        <a:rPr lang="fr-CH" sz="1200" u="none" strike="noStrike" dirty="0">
                          <a:effectLst/>
                        </a:rPr>
                        <a:t>[</a:t>
                      </a:r>
                      <a:r>
                        <a:rPr lang="fr-CH" sz="1200" u="none" strike="noStrike" dirty="0" err="1">
                          <a:effectLst/>
                        </a:rPr>
                        <a:t>Address</a:t>
                      </a:r>
                      <a:r>
                        <a:rPr lang="fr-CH" sz="1200" u="none" strike="noStrike" dirty="0">
                          <a:effectLst/>
                        </a:rPr>
                        <a:t>]</a:t>
                      </a:r>
                      <a:endParaRPr lang="fr-CH" sz="12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4770" marR="4770" marT="4770" marB="0" anchor="ctr">
                    <a:solidFill>
                      <a:srgbClr val="B9545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CH" sz="1200" u="none" strike="noStrike" dirty="0">
                          <a:effectLst/>
                        </a:rPr>
                        <a:t>Or</a:t>
                      </a:r>
                      <a:endParaRPr lang="fr-CH" sz="12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4770" marR="4770" marT="4770" marB="0" anchor="ctr">
                    <a:solidFill>
                      <a:srgbClr val="B95450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1330920"/>
                  </a:ext>
                </a:extLst>
              </a:tr>
              <a:tr h="225325">
                <a:tc>
                  <a:txBody>
                    <a:bodyPr/>
                    <a:lstStyle/>
                    <a:p>
                      <a:pPr algn="l" fontAlgn="b"/>
                      <a:r>
                        <a:rPr lang="fr-CH" sz="1200" b="1" u="none" strike="noStrike" dirty="0">
                          <a:effectLst/>
                        </a:rPr>
                        <a:t>AND</a:t>
                      </a:r>
                      <a:endParaRPr lang="fr-CH" sz="1200" b="1" i="0" u="none" strike="noStrike" dirty="0">
                        <a:solidFill>
                          <a:srgbClr val="FF0000"/>
                        </a:solidFill>
                        <a:effectLst/>
                        <a:latin typeface="Source Code Pro" panose="020B0509030403020204" pitchFamily="49" charset="0"/>
                        <a:ea typeface="Source Code Pro" panose="020B0509030403020204" pitchFamily="49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CH" sz="1200" u="none" strike="noStrike" dirty="0">
                          <a:effectLst/>
                        </a:rPr>
                        <a:t>ACC ⇐ ACC and </a:t>
                      </a:r>
                      <a:r>
                        <a:rPr lang="fr-CH" sz="1200" u="none" strike="noStrike" dirty="0" err="1">
                          <a:effectLst/>
                        </a:rPr>
                        <a:t>DataMem</a:t>
                      </a:r>
                      <a:r>
                        <a:rPr lang="fr-CH" sz="1200" u="none" strike="noStrike" dirty="0">
                          <a:effectLst/>
                        </a:rPr>
                        <a:t>[</a:t>
                      </a:r>
                      <a:r>
                        <a:rPr lang="fr-CH" sz="1200" u="none" strike="noStrike" dirty="0" err="1">
                          <a:effectLst/>
                        </a:rPr>
                        <a:t>Address</a:t>
                      </a:r>
                      <a:r>
                        <a:rPr lang="fr-CH" sz="1200" u="none" strike="noStrike" dirty="0">
                          <a:effectLst/>
                        </a:rPr>
                        <a:t>]</a:t>
                      </a:r>
                      <a:endParaRPr lang="fr-CH" sz="12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CH" sz="1200" u="none" strike="noStrike">
                          <a:effectLst/>
                        </a:rPr>
                        <a:t>And</a:t>
                      </a:r>
                      <a:endParaRPr lang="fr-CH" sz="120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4770" marR="4770" marT="4770" marB="0" anchor="ctr"/>
                </a:tc>
                <a:extLst>
                  <a:ext uri="{0D108BD9-81ED-4DB2-BD59-A6C34878D82A}">
                    <a16:rowId xmlns:a16="http://schemas.microsoft.com/office/drawing/2014/main" val="335162736"/>
                  </a:ext>
                </a:extLst>
              </a:tr>
              <a:tr h="225325">
                <a:tc>
                  <a:txBody>
                    <a:bodyPr/>
                    <a:lstStyle/>
                    <a:p>
                      <a:pPr algn="l" fontAlgn="b"/>
                      <a:r>
                        <a:rPr lang="fr-CH" sz="1200" b="1" u="none" strike="noStrike" dirty="0">
                          <a:effectLst/>
                        </a:rPr>
                        <a:t>NOT</a:t>
                      </a:r>
                      <a:endParaRPr lang="fr-CH" sz="1200" b="1" i="0" u="none" strike="noStrike" dirty="0">
                        <a:solidFill>
                          <a:srgbClr val="FF0000"/>
                        </a:solidFill>
                        <a:effectLst/>
                        <a:latin typeface="Source Code Pro" panose="020B0509030403020204" pitchFamily="49" charset="0"/>
                        <a:ea typeface="Source Code Pro" panose="020B0509030403020204" pitchFamily="49" charset="0"/>
                      </a:endParaRPr>
                    </a:p>
                  </a:txBody>
                  <a:tcPr marL="4770" marR="4770" marT="4770" marB="0" anchor="ctr">
                    <a:solidFill>
                      <a:srgbClr val="B9545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CH" sz="1200" u="none" strike="noStrike" dirty="0">
                          <a:effectLst/>
                        </a:rPr>
                        <a:t>ACC ⇐ not ACC</a:t>
                      </a:r>
                      <a:endParaRPr lang="fr-CH" sz="12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4770" marR="4770" marT="4770" marB="0" anchor="ctr">
                    <a:solidFill>
                      <a:srgbClr val="B9545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CH" sz="1200" u="none" strike="noStrike" dirty="0">
                          <a:effectLst/>
                        </a:rPr>
                        <a:t>1's </a:t>
                      </a:r>
                      <a:r>
                        <a:rPr lang="fr-CH" sz="1200" u="none" strike="noStrike" dirty="0" err="1">
                          <a:effectLst/>
                        </a:rPr>
                        <a:t>Complement</a:t>
                      </a:r>
                      <a:endParaRPr lang="fr-CH" sz="12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4770" marR="4770" marT="4770" marB="0" anchor="ctr">
                    <a:solidFill>
                      <a:srgbClr val="B95450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28116657"/>
                  </a:ext>
                </a:extLst>
              </a:tr>
              <a:tr h="225325">
                <a:tc>
                  <a:txBody>
                    <a:bodyPr/>
                    <a:lstStyle/>
                    <a:p>
                      <a:pPr algn="l" fontAlgn="b"/>
                      <a:r>
                        <a:rPr lang="fr-CH" sz="1200" b="1" u="none" strike="noStrike" dirty="0">
                          <a:effectLst/>
                        </a:rPr>
                        <a:t>XOR</a:t>
                      </a:r>
                      <a:endParaRPr lang="fr-CH" sz="1200" b="1" i="0" u="none" strike="noStrike" dirty="0">
                        <a:solidFill>
                          <a:srgbClr val="FF0000"/>
                        </a:solidFill>
                        <a:effectLst/>
                        <a:latin typeface="Source Code Pro" panose="020B0509030403020204" pitchFamily="49" charset="0"/>
                        <a:ea typeface="Source Code Pro" panose="020B0509030403020204" pitchFamily="49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CH" sz="1200" u="none" strike="noStrike" dirty="0">
                          <a:effectLst/>
                        </a:rPr>
                        <a:t>ACC ⇐ ACC </a:t>
                      </a:r>
                      <a:r>
                        <a:rPr lang="fr-CH" sz="1200" u="none" strike="noStrike" dirty="0" err="1">
                          <a:effectLst/>
                        </a:rPr>
                        <a:t>xor</a:t>
                      </a:r>
                      <a:r>
                        <a:rPr lang="fr-CH" sz="1200" u="none" strike="noStrike" dirty="0">
                          <a:effectLst/>
                        </a:rPr>
                        <a:t> </a:t>
                      </a:r>
                      <a:r>
                        <a:rPr lang="fr-CH" sz="1200" u="none" strike="noStrike" dirty="0" err="1">
                          <a:effectLst/>
                        </a:rPr>
                        <a:t>DataMem</a:t>
                      </a:r>
                      <a:r>
                        <a:rPr lang="fr-CH" sz="1200" u="none" strike="noStrike" dirty="0">
                          <a:effectLst/>
                        </a:rPr>
                        <a:t>[</a:t>
                      </a:r>
                      <a:r>
                        <a:rPr lang="fr-CH" sz="1200" u="none" strike="noStrike" dirty="0" err="1">
                          <a:effectLst/>
                        </a:rPr>
                        <a:t>Address</a:t>
                      </a:r>
                      <a:r>
                        <a:rPr lang="fr-CH" sz="1200" u="none" strike="noStrike" dirty="0">
                          <a:effectLst/>
                        </a:rPr>
                        <a:t>]</a:t>
                      </a:r>
                      <a:endParaRPr lang="fr-CH" sz="12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CH" sz="1200" u="none" strike="noStrike" dirty="0" err="1">
                          <a:effectLst/>
                        </a:rPr>
                        <a:t>Xor</a:t>
                      </a:r>
                      <a:endParaRPr lang="fr-CH" sz="12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4770" marR="4770" marT="4770" marB="0" anchor="ctr"/>
                </a:tc>
                <a:extLst>
                  <a:ext uri="{0D108BD9-81ED-4DB2-BD59-A6C34878D82A}">
                    <a16:rowId xmlns:a16="http://schemas.microsoft.com/office/drawing/2014/main" val="36249752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7897058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67995A3-1DE0-1AC5-E2FE-3B96B3C8414D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rgbClr val="DBE9FC"/>
          </a:solidFill>
        </p:spPr>
        <p:txBody>
          <a:bodyPr/>
          <a:lstStyle/>
          <a:p>
            <a:r>
              <a:rPr lang="fr-CH" dirty="0"/>
              <a:t>Chemin de données</a:t>
            </a:r>
          </a:p>
        </p:txBody>
      </p:sp>
      <p:pic>
        <p:nvPicPr>
          <p:cNvPr id="5" name="Espace réservé du contenu 4" descr="Une image contenant capture d’écran, Rectangle, ligne, conception&#10;&#10;Description générée automatiquement">
            <a:extLst>
              <a:ext uri="{FF2B5EF4-FFF2-40B4-BE49-F238E27FC236}">
                <a16:creationId xmlns:a16="http://schemas.microsoft.com/office/drawing/2014/main" id="{36B17C6B-C247-A09A-F8B7-6C2338B9AF4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463176" y="2169767"/>
            <a:ext cx="3924000" cy="2913961"/>
          </a:xfrm>
        </p:spPr>
      </p:pic>
    </p:spTree>
    <p:extLst>
      <p:ext uri="{BB962C8B-B14F-4D97-AF65-F5344CB8AC3E}">
        <p14:creationId xmlns:p14="http://schemas.microsoft.com/office/powerpoint/2010/main" val="235541039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capture d’écran, Rectangle, carré, conception&#10;&#10;Description générée automatiquement">
            <a:extLst>
              <a:ext uri="{FF2B5EF4-FFF2-40B4-BE49-F238E27FC236}">
                <a16:creationId xmlns:a16="http://schemas.microsoft.com/office/drawing/2014/main" id="{12D8D27C-7893-E479-9421-9804772BF84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63176" y="2162084"/>
            <a:ext cx="3960000" cy="2920026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C67995A3-1DE0-1AC5-E2FE-3B96B3C8414D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rgbClr val="DBE9FC"/>
          </a:solidFill>
        </p:spPr>
        <p:txBody>
          <a:bodyPr/>
          <a:lstStyle/>
          <a:p>
            <a:r>
              <a:rPr lang="fr-CH" dirty="0"/>
              <a:t>Chemin de données</a:t>
            </a:r>
          </a:p>
        </p:txBody>
      </p:sp>
    </p:spTree>
    <p:extLst>
      <p:ext uri="{BB962C8B-B14F-4D97-AF65-F5344CB8AC3E}">
        <p14:creationId xmlns:p14="http://schemas.microsoft.com/office/powerpoint/2010/main" val="31482658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169941B-FBDA-CB9A-E4EA-E23FFA052D26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chemeClr val="tx1"/>
          </a:solidFill>
        </p:spPr>
        <p:txBody>
          <a:bodyPr/>
          <a:lstStyle/>
          <a:p>
            <a:r>
              <a:rPr lang="fr-CH" dirty="0">
                <a:solidFill>
                  <a:schemeClr val="bg1"/>
                </a:solidFill>
              </a:rPr>
              <a:t>Histoire personnelle ∼1980 </a:t>
            </a:r>
          </a:p>
        </p:txBody>
      </p:sp>
      <p:pic>
        <p:nvPicPr>
          <p:cNvPr id="5" name="Espace réservé du contenu 4" descr="Une image contenant Matériel de bureau, texte, fournitures de bureau, Appareil électronique&#10;&#10;Description générée automatiquement">
            <a:extLst>
              <a:ext uri="{FF2B5EF4-FFF2-40B4-BE49-F238E27FC236}">
                <a16:creationId xmlns:a16="http://schemas.microsoft.com/office/drawing/2014/main" id="{87A51861-5075-7128-6980-157F20CBD9B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71488" y="2010425"/>
            <a:ext cx="3036199" cy="2455948"/>
          </a:xfrm>
        </p:spPr>
      </p:pic>
      <p:pic>
        <p:nvPicPr>
          <p:cNvPr id="11" name="Image 10" descr="Une image contenant Composant de circuit, Composant électronique, Composant de circuit passif, Ingénierie électronique&#10;&#10;Description générée automatiquement">
            <a:extLst>
              <a:ext uri="{FF2B5EF4-FFF2-40B4-BE49-F238E27FC236}">
                <a16:creationId xmlns:a16="http://schemas.microsoft.com/office/drawing/2014/main" id="{EB4ED1E8-E768-3BE2-5E1F-4B4963F2CA0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9294" t="18956" r="9595" b="17061"/>
          <a:stretch/>
        </p:blipFill>
        <p:spPr>
          <a:xfrm>
            <a:off x="3672218" y="3683426"/>
            <a:ext cx="1744232" cy="677119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9BAEE3E4-7F55-DF99-10C7-2F15C9FE2E1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27408"/>
          <a:stretch/>
        </p:blipFill>
        <p:spPr>
          <a:xfrm>
            <a:off x="1515797" y="994447"/>
            <a:ext cx="1061148" cy="1481376"/>
          </a:xfrm>
          <a:prstGeom prst="rect">
            <a:avLst/>
          </a:prstGeom>
        </p:spPr>
      </p:pic>
      <p:pic>
        <p:nvPicPr>
          <p:cNvPr id="4" name="Image 3" descr="Une image contenant texte, livre, Police, capture d’écran&#10;&#10;Description générée automatiquement">
            <a:extLst>
              <a:ext uri="{FF2B5EF4-FFF2-40B4-BE49-F238E27FC236}">
                <a16:creationId xmlns:a16="http://schemas.microsoft.com/office/drawing/2014/main" id="{FF7DFCB6-24FA-F9B9-7FE4-94508CDB50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46008" y="993859"/>
            <a:ext cx="1796652" cy="2545257"/>
          </a:xfrm>
          <a:prstGeom prst="rect">
            <a:avLst/>
          </a:prstGeom>
        </p:spPr>
      </p:pic>
      <p:pic>
        <p:nvPicPr>
          <p:cNvPr id="8" name="Image 7" descr="Une image contenant texte, écriture manuscrite, tableau blanc, encre&#10;&#10;Description générée automatiquement">
            <a:extLst>
              <a:ext uri="{FF2B5EF4-FFF2-40B4-BE49-F238E27FC236}">
                <a16:creationId xmlns:a16="http://schemas.microsoft.com/office/drawing/2014/main" id="{AE3C94AF-5F55-DF06-B15A-C172EC65FFE0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r="32366"/>
          <a:stretch/>
        </p:blipFill>
        <p:spPr>
          <a:xfrm>
            <a:off x="5580982" y="993859"/>
            <a:ext cx="789555" cy="35438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701253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67995A3-1DE0-1AC5-E2FE-3B96B3C8414D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rgbClr val="DBE9FC"/>
          </a:solidFill>
        </p:spPr>
        <p:txBody>
          <a:bodyPr/>
          <a:lstStyle/>
          <a:p>
            <a:r>
              <a:rPr lang="fr-CH" dirty="0"/>
              <a:t>Chemin de données</a:t>
            </a:r>
          </a:p>
        </p:txBody>
      </p:sp>
      <p:pic>
        <p:nvPicPr>
          <p:cNvPr id="12" name="Espace réservé du contenu 11">
            <a:extLst>
              <a:ext uri="{FF2B5EF4-FFF2-40B4-BE49-F238E27FC236}">
                <a16:creationId xmlns:a16="http://schemas.microsoft.com/office/drawing/2014/main" id="{C9990C0E-FDA1-CCD1-0C90-79A5812A457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463176" y="2161212"/>
            <a:ext cx="3960000" cy="2920026"/>
          </a:xfrm>
        </p:spPr>
      </p:pic>
    </p:spTree>
    <p:extLst>
      <p:ext uri="{BB962C8B-B14F-4D97-AF65-F5344CB8AC3E}">
        <p14:creationId xmlns:p14="http://schemas.microsoft.com/office/powerpoint/2010/main" val="81748508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 10">
            <a:extLst>
              <a:ext uri="{FF2B5EF4-FFF2-40B4-BE49-F238E27FC236}">
                <a16:creationId xmlns:a16="http://schemas.microsoft.com/office/drawing/2014/main" id="{FA870A67-0B34-7CBB-1718-4A86B0FE583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63176" y="2162084"/>
            <a:ext cx="3960000" cy="2920026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C67995A3-1DE0-1AC5-E2FE-3B96B3C8414D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rgbClr val="DBE9FC"/>
          </a:solidFill>
        </p:spPr>
        <p:txBody>
          <a:bodyPr/>
          <a:lstStyle/>
          <a:p>
            <a:r>
              <a:rPr lang="fr-CH" dirty="0"/>
              <a:t>Chemin de données</a:t>
            </a:r>
          </a:p>
        </p:txBody>
      </p:sp>
    </p:spTree>
    <p:extLst>
      <p:ext uri="{BB962C8B-B14F-4D97-AF65-F5344CB8AC3E}">
        <p14:creationId xmlns:p14="http://schemas.microsoft.com/office/powerpoint/2010/main" val="172428415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67995A3-1DE0-1AC5-E2FE-3B96B3C8414D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rgbClr val="DBE9FC"/>
          </a:solidFill>
        </p:spPr>
        <p:txBody>
          <a:bodyPr/>
          <a:lstStyle/>
          <a:p>
            <a:r>
              <a:rPr lang="fr-CH" dirty="0"/>
              <a:t>Chemin de données</a:t>
            </a:r>
          </a:p>
        </p:txBody>
      </p:sp>
      <p:pic>
        <p:nvPicPr>
          <p:cNvPr id="15" name="Image 14">
            <a:extLst>
              <a:ext uri="{FF2B5EF4-FFF2-40B4-BE49-F238E27FC236}">
                <a16:creationId xmlns:a16="http://schemas.microsoft.com/office/drawing/2014/main" id="{AEF16273-C141-8E96-0A57-5700CDBC2E9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63176" y="777478"/>
            <a:ext cx="3960000" cy="4311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194150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67995A3-1DE0-1AC5-E2FE-3B96B3C8414D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rgbClr val="DBE9FC"/>
          </a:solidFill>
        </p:spPr>
        <p:txBody>
          <a:bodyPr/>
          <a:lstStyle/>
          <a:p>
            <a:r>
              <a:rPr lang="fr-CH" dirty="0"/>
              <a:t>Chemin de données</a:t>
            </a:r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2947DDBC-E399-E134-8B14-03643DEBF1E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31000" y="764488"/>
            <a:ext cx="3996000" cy="4320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746277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67995A3-1DE0-1AC5-E2FE-3B96B3C8414D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rgbClr val="DBE9FC"/>
          </a:solidFill>
        </p:spPr>
        <p:txBody>
          <a:bodyPr/>
          <a:lstStyle/>
          <a:p>
            <a:r>
              <a:rPr lang="fr-CH" dirty="0"/>
              <a:t>Chemin de données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F2A43BA0-A797-5AC8-B5A2-6A1A8717C36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31000" y="761546"/>
            <a:ext cx="3996000" cy="4320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808355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67995A3-1DE0-1AC5-E2FE-3B96B3C8414D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rgbClr val="DBE9FC"/>
          </a:solidFill>
        </p:spPr>
        <p:txBody>
          <a:bodyPr/>
          <a:lstStyle/>
          <a:p>
            <a:r>
              <a:rPr lang="fr-CH" dirty="0"/>
              <a:t>Chemin de données</a:t>
            </a:r>
          </a:p>
        </p:txBody>
      </p:sp>
      <p:pic>
        <p:nvPicPr>
          <p:cNvPr id="21" name="Image 20">
            <a:extLst>
              <a:ext uri="{FF2B5EF4-FFF2-40B4-BE49-F238E27FC236}">
                <a16:creationId xmlns:a16="http://schemas.microsoft.com/office/drawing/2014/main" id="{58EA423D-654B-5CD3-8184-581B960C43C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31000" y="761546"/>
            <a:ext cx="3996000" cy="4320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148594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67995A3-1DE0-1AC5-E2FE-3B96B3C8414D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rgbClr val="DBE9FC"/>
          </a:solidFill>
        </p:spPr>
        <p:txBody>
          <a:bodyPr/>
          <a:lstStyle/>
          <a:p>
            <a:r>
              <a:rPr lang="fr-CH" dirty="0"/>
              <a:t>Chemin de données</a:t>
            </a:r>
          </a:p>
        </p:txBody>
      </p:sp>
      <p:pic>
        <p:nvPicPr>
          <p:cNvPr id="23" name="Image 22">
            <a:extLst>
              <a:ext uri="{FF2B5EF4-FFF2-40B4-BE49-F238E27FC236}">
                <a16:creationId xmlns:a16="http://schemas.microsoft.com/office/drawing/2014/main" id="{BDF76803-264A-9846-60CE-89CE5059419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20648" y="754460"/>
            <a:ext cx="3996000" cy="4320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343523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4FD576F0-7BFD-47A5-A084-C4EF2F51B5DC}"/>
              </a:ext>
            </a:extLst>
          </p:cNvPr>
          <p:cNvSpPr/>
          <p:nvPr/>
        </p:nvSpPr>
        <p:spPr>
          <a:xfrm>
            <a:off x="5548745" y="1620345"/>
            <a:ext cx="471054" cy="596381"/>
          </a:xfrm>
          <a:prstGeom prst="rect">
            <a:avLst/>
          </a:prstGeom>
          <a:solidFill>
            <a:srgbClr val="D6E8D5"/>
          </a:solidFill>
          <a:ln w="25400">
            <a:solidFill>
              <a:srgbClr val="81B465"/>
            </a:solidFill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/>
          </a:p>
        </p:txBody>
      </p:sp>
      <p:sp>
        <p:nvSpPr>
          <p:cNvPr id="8" name="Forme en L 7">
            <a:extLst>
              <a:ext uri="{FF2B5EF4-FFF2-40B4-BE49-F238E27FC236}">
                <a16:creationId xmlns:a16="http://schemas.microsoft.com/office/drawing/2014/main" id="{DF1B10AB-C411-F895-D833-A5EF8A491AD7}"/>
              </a:ext>
            </a:extLst>
          </p:cNvPr>
          <p:cNvSpPr/>
          <p:nvPr/>
        </p:nvSpPr>
        <p:spPr>
          <a:xfrm rot="10800000">
            <a:off x="796636" y="1309255"/>
            <a:ext cx="1870230" cy="1129238"/>
          </a:xfrm>
          <a:prstGeom prst="corner">
            <a:avLst>
              <a:gd name="adj1" fmla="val 46384"/>
              <a:gd name="adj2" fmla="val 55521"/>
            </a:avLst>
          </a:prstGeom>
          <a:solidFill>
            <a:srgbClr val="D6E8D5"/>
          </a:solidFill>
          <a:ln>
            <a:solidFill>
              <a:srgbClr val="81B465"/>
            </a:solidFill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11024ED4-9983-ACB0-A10A-7016F8C9C4AD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rgbClr val="DBE9FC"/>
          </a:solidFill>
        </p:spPr>
        <p:txBody>
          <a:bodyPr/>
          <a:lstStyle/>
          <a:p>
            <a:r>
              <a:rPr lang="fr-CH" dirty="0"/>
              <a:t>ISA➜ µ architecture</a:t>
            </a:r>
          </a:p>
        </p:txBody>
      </p:sp>
      <p:pic>
        <p:nvPicPr>
          <p:cNvPr id="7" name="Picture 2">
            <a:extLst>
              <a:ext uri="{FF2B5EF4-FFF2-40B4-BE49-F238E27FC236}">
                <a16:creationId xmlns:a16="http://schemas.microsoft.com/office/drawing/2014/main" id="{43D5B7D0-20EF-8E07-FDC8-4DABF1D415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8356" y="1537222"/>
            <a:ext cx="446699" cy="446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Image 9" descr="Une image contenant texte, capture d’écran, diagramme, Plan&#10;&#10;Description générée automatiquement">
            <a:extLst>
              <a:ext uri="{FF2B5EF4-FFF2-40B4-BE49-F238E27FC236}">
                <a16:creationId xmlns:a16="http://schemas.microsoft.com/office/drawing/2014/main" id="{5774AA10-E5AB-E479-44FF-CF07E5E6F49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68256" y="921542"/>
            <a:ext cx="2373027" cy="1794602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0E84457E-E252-1B81-8AC9-95B64B05BBC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4833" b="87361" l="14375" r="83750">
                        <a14:foregroundMark x1="20000" y1="33086" x2="20000" y2="33086"/>
                        <a14:foregroundMark x1="19375" y1="34201" x2="19375" y2="34201"/>
                        <a14:foregroundMark x1="14375" y1="33457" x2="14375" y2="33457"/>
                        <a14:foregroundMark x1="15313" y1="27509" x2="15313" y2="27509"/>
                        <a14:foregroundMark x1="33438" y1="11152" x2="33438" y2="11152"/>
                        <a14:foregroundMark x1="31875" y1="9294" x2="31875" y2="9294"/>
                        <a14:foregroundMark x1="33750" y1="7435" x2="33750" y2="7435"/>
                        <a14:foregroundMark x1="27500" y1="17844" x2="27500" y2="17844"/>
                        <a14:foregroundMark x1="27187" y1="11152" x2="27187" y2="11152"/>
                        <a14:foregroundMark x1="28438" y1="7807" x2="28438" y2="7807"/>
                        <a14:foregroundMark x1="33438" y1="6320" x2="33438" y2="6320"/>
                        <a14:foregroundMark x1="27813" y1="7435" x2="27813" y2="7435"/>
                        <a14:foregroundMark x1="34688" y1="5576" x2="34688" y2="5576"/>
                        <a14:foregroundMark x1="39375" y1="80669" x2="39375" y2="80669"/>
                        <a14:foregroundMark x1="45000" y1="84015" x2="45000" y2="84015"/>
                        <a14:foregroundMark x1="43125" y1="88104" x2="43125" y2="88104"/>
                        <a14:foregroundMark x1="79375" y1="75465" x2="79375" y2="75465"/>
                        <a14:foregroundMark x1="82813" y1="73978" x2="82813" y2="73978"/>
                        <a14:foregroundMark x1="80625" y1="65799" x2="80625" y2="65799"/>
                        <a14:foregroundMark x1="79375" y1="64312" x2="79375" y2="64312"/>
                        <a14:foregroundMark x1="78125" y1="62082" x2="78125" y2="62082"/>
                        <a14:foregroundMark x1="68750" y1="45353" x2="68750" y2="45353"/>
                        <a14:foregroundMark x1="80625" y1="66543" x2="80625" y2="66543"/>
                        <a14:foregroundMark x1="80313" y1="65056" x2="80313" y2="65056"/>
                        <a14:foregroundMark x1="79688" y1="63941" x2="79688" y2="63941"/>
                        <a14:foregroundMark x1="79688" y1="63569" x2="69063" y2="43494"/>
                        <a14:foregroundMark x1="83438" y1="70260" x2="74063" y2="52045"/>
                        <a14:foregroundMark x1="70938" y1="47212" x2="79375" y2="60967"/>
                        <a14:foregroundMark x1="83750" y1="70632" x2="80000" y2="63197"/>
                      </a14:backgroundRemoval>
                    </a14:imgEffect>
                  </a14:imgLayer>
                </a14:imgProps>
              </a:ext>
            </a:extLst>
          </a:blip>
          <a:srcRect l="10840" t="2862" r="12393" b="7760"/>
          <a:stretch/>
        </p:blipFill>
        <p:spPr>
          <a:xfrm>
            <a:off x="4813374" y="3292985"/>
            <a:ext cx="1627909" cy="1593272"/>
          </a:xfrm>
          <a:prstGeom prst="rect">
            <a:avLst/>
          </a:prstGeom>
        </p:spPr>
      </p:pic>
      <p:pic>
        <p:nvPicPr>
          <p:cNvPr id="13" name="Image 12" descr="Une image contenant Composant de circuit, Composant de circuit passif, Composant électronique&#10;&#10;Description générée automatiquement">
            <a:extLst>
              <a:ext uri="{FF2B5EF4-FFF2-40B4-BE49-F238E27FC236}">
                <a16:creationId xmlns:a16="http://schemas.microsoft.com/office/drawing/2014/main" id="{447741E5-DB98-C5D7-CAF2-3D99849683E2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4676" b="88396" l="13182" r="88182">
                        <a14:foregroundMark x1="18864" y1="65188" x2="13636" y2="35836"/>
                        <a14:foregroundMark x1="62273" y1="14676" x2="83409" y2="26962"/>
                        <a14:foregroundMark x1="84318" y1="65188" x2="88409" y2="35495"/>
                        <a14:foregroundMark x1="23409" y1="85324" x2="23864" y2="88396"/>
                        <a14:foregroundMark x1="72045" y1="62116" x2="72045" y2="62116"/>
                        <a14:foregroundMark x1="72273" y1="61433" x2="72273" y2="61433"/>
                        <a14:backgroundMark x1="29091" y1="78157" x2="29091" y2="78157"/>
                        <a14:backgroundMark x1="37273" y1="77133" x2="37273" y2="77133"/>
                        <a14:backgroundMark x1="47045" y1="73038" x2="47045" y2="73038"/>
                        <a14:backgroundMark x1="56591" y1="70648" x2="56591" y2="70648"/>
                        <a14:backgroundMark x1="64091" y1="67235" x2="64091" y2="67235"/>
                        <a14:backgroundMark x1="71364" y1="62116" x2="71364" y2="62116"/>
                        <a14:backgroundMark x1="70455" y1="62799" x2="70455" y2="62799"/>
                        <a14:backgroundMark x1="71136" y1="62116" x2="71136" y2="62116"/>
                      </a14:backgroundRemoval>
                    </a14:imgEffect>
                  </a14:imgLayer>
                </a14:imgProps>
              </a:ext>
            </a:extLst>
          </a:blip>
          <a:srcRect l="7136" t="6441" r="7445" b="8441"/>
          <a:stretch/>
        </p:blipFill>
        <p:spPr>
          <a:xfrm>
            <a:off x="4407033" y="2617127"/>
            <a:ext cx="1876978" cy="1245492"/>
          </a:xfrm>
          <a:prstGeom prst="rect">
            <a:avLst/>
          </a:prstGeom>
        </p:spPr>
      </p:pic>
      <p:pic>
        <p:nvPicPr>
          <p:cNvPr id="18" name="Espace réservé du contenu 17" descr="Une image contenant texte, capture d’écran, Rectangle, carré&#10;&#10;Description générée automatiquement">
            <a:extLst>
              <a:ext uri="{FF2B5EF4-FFF2-40B4-BE49-F238E27FC236}">
                <a16:creationId xmlns:a16="http://schemas.microsoft.com/office/drawing/2014/main" id="{1FE713A2-FC88-5C41-2B46-7D2E574B296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8"/>
          <a:stretch>
            <a:fillRect/>
          </a:stretch>
        </p:blipFill>
        <p:spPr>
          <a:xfrm>
            <a:off x="416716" y="921542"/>
            <a:ext cx="3651541" cy="3948113"/>
          </a:xfrm>
        </p:spPr>
      </p:pic>
    </p:spTree>
    <p:extLst>
      <p:ext uri="{BB962C8B-B14F-4D97-AF65-F5344CB8AC3E}">
        <p14:creationId xmlns:p14="http://schemas.microsoft.com/office/powerpoint/2010/main" val="389785311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Espace réservé du contenu 28" descr="Une image contenant diagramme, capture d’écran, Plan, Rectangle&#10;&#10;Description générée automatiquement">
            <a:extLst>
              <a:ext uri="{FF2B5EF4-FFF2-40B4-BE49-F238E27FC236}">
                <a16:creationId xmlns:a16="http://schemas.microsoft.com/office/drawing/2014/main" id="{BFCE7D3D-52EE-720F-B55D-3C2AB79A0B6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69115" y="920750"/>
            <a:ext cx="4119770" cy="3948113"/>
          </a:xfr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E514294D-F317-B9DF-F8DE-32BA9D40E5D6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rgbClr val="DBE9FC"/>
          </a:solidFill>
        </p:spPr>
        <p:txBody>
          <a:bodyPr/>
          <a:lstStyle/>
          <a:p>
            <a:r>
              <a:rPr lang="fr-CH" dirty="0"/>
              <a:t>RAM ➜ « registres »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68EFA2D-2259-4008-8C32-CE0005841429}"/>
              </a:ext>
            </a:extLst>
          </p:cNvPr>
          <p:cNvSpPr/>
          <p:nvPr/>
        </p:nvSpPr>
        <p:spPr>
          <a:xfrm>
            <a:off x="4675909" y="1399309"/>
            <a:ext cx="665018" cy="671946"/>
          </a:xfrm>
          <a:prstGeom prst="rect">
            <a:avLst/>
          </a:prstGeom>
          <a:solidFill>
            <a:srgbClr val="F8CFCC">
              <a:alpha val="39513"/>
            </a:srgbClr>
          </a:solidFill>
          <a:ln>
            <a:solidFill>
              <a:srgbClr val="B954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02C2B1B-58BB-2195-F594-1A84C3686777}"/>
              </a:ext>
            </a:extLst>
          </p:cNvPr>
          <p:cNvSpPr/>
          <p:nvPr/>
        </p:nvSpPr>
        <p:spPr>
          <a:xfrm>
            <a:off x="1496291" y="4080163"/>
            <a:ext cx="665018" cy="658092"/>
          </a:xfrm>
          <a:prstGeom prst="rect">
            <a:avLst/>
          </a:prstGeom>
          <a:solidFill>
            <a:srgbClr val="F8CFCC">
              <a:alpha val="39513"/>
            </a:srgbClr>
          </a:solidFill>
          <a:ln>
            <a:solidFill>
              <a:srgbClr val="B954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/>
          </a:p>
        </p:txBody>
      </p:sp>
      <p:cxnSp>
        <p:nvCxnSpPr>
          <p:cNvPr id="16" name="Connecteur droit avec flèche 15">
            <a:extLst>
              <a:ext uri="{FF2B5EF4-FFF2-40B4-BE49-F238E27FC236}">
                <a16:creationId xmlns:a16="http://schemas.microsoft.com/office/drawing/2014/main" id="{7ADA4A4A-A756-5693-1ECF-3A0CD4BBA735}"/>
              </a:ext>
            </a:extLst>
          </p:cNvPr>
          <p:cNvCxnSpPr>
            <a:cxnSpLocks/>
          </p:cNvCxnSpPr>
          <p:nvPr/>
        </p:nvCxnSpPr>
        <p:spPr>
          <a:xfrm flipH="1">
            <a:off x="1821873" y="1911927"/>
            <a:ext cx="3158836" cy="2410691"/>
          </a:xfrm>
          <a:prstGeom prst="straightConnector1">
            <a:avLst/>
          </a:prstGeom>
          <a:ln w="47625" cap="rnd"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9899871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C888C19-8EB0-34BF-ED89-E9B92F4A7E12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rgbClr val="DBE9FC"/>
          </a:solidFill>
        </p:spPr>
        <p:txBody>
          <a:bodyPr/>
          <a:lstStyle/>
          <a:p>
            <a:r>
              <a:rPr lang="fr-CH" dirty="0"/>
              <a:t>Avec pipeline</a:t>
            </a:r>
          </a:p>
        </p:txBody>
      </p:sp>
      <p:pic>
        <p:nvPicPr>
          <p:cNvPr id="5" name="Espace réservé du contenu 4" descr="Une image contenant texte, capture d’écran, diagramme, Logiciel multimédia&#10;&#10;Description générée automatiquement">
            <a:extLst>
              <a:ext uri="{FF2B5EF4-FFF2-40B4-BE49-F238E27FC236}">
                <a16:creationId xmlns:a16="http://schemas.microsoft.com/office/drawing/2014/main" id="{8706A7DF-8420-49EB-A7F9-5AF7C2BF75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16567" y="920750"/>
            <a:ext cx="4424866" cy="3948113"/>
          </a:xfrm>
        </p:spPr>
      </p:pic>
    </p:spTree>
    <p:extLst>
      <p:ext uri="{BB962C8B-B14F-4D97-AF65-F5344CB8AC3E}">
        <p14:creationId xmlns:p14="http://schemas.microsoft.com/office/powerpoint/2010/main" val="32127432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B09AFF9-0CC4-8B96-4547-5EB5362A94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/>
              <a:t>Niveaux d’abstraction</a:t>
            </a:r>
          </a:p>
        </p:txBody>
      </p:sp>
      <p:pic>
        <p:nvPicPr>
          <p:cNvPr id="10" name="Espace réservé du contenu 9" descr="Une image contenant texte, capture d’écran, carte de visite&#10;&#10;Description générée automatiquement">
            <a:extLst>
              <a:ext uri="{FF2B5EF4-FFF2-40B4-BE49-F238E27FC236}">
                <a16:creationId xmlns:a16="http://schemas.microsoft.com/office/drawing/2014/main" id="{9E5F22BE-5520-BA16-A8F0-C49EFDCC763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58615" y="920750"/>
            <a:ext cx="5540770" cy="3948113"/>
          </a:xfrm>
        </p:spPr>
      </p:pic>
    </p:spTree>
    <p:extLst>
      <p:ext uri="{BB962C8B-B14F-4D97-AF65-F5344CB8AC3E}">
        <p14:creationId xmlns:p14="http://schemas.microsoft.com/office/powerpoint/2010/main" val="174697410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capture d’écran, circuit&#10;&#10;Description générée automatiquement">
            <a:extLst>
              <a:ext uri="{FF2B5EF4-FFF2-40B4-BE49-F238E27FC236}">
                <a16:creationId xmlns:a16="http://schemas.microsoft.com/office/drawing/2014/main" id="{1343D8A0-65C8-0D5C-6B78-0AA4E307646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878537"/>
            <a:ext cx="5937201" cy="4081826"/>
          </a:xfrm>
          <a:prstGeom prst="rect">
            <a:avLst/>
          </a:prstGeom>
        </p:spPr>
      </p:pic>
      <p:pic>
        <p:nvPicPr>
          <p:cNvPr id="16" name="Espace réservé du contenu 4" descr="Une image contenant texte, capture d’écran, diagramme, Logiciel multimédia&#10;&#10;Description générée automatiquement">
            <a:extLst>
              <a:ext uri="{FF2B5EF4-FFF2-40B4-BE49-F238E27FC236}">
                <a16:creationId xmlns:a16="http://schemas.microsoft.com/office/drawing/2014/main" id="{13E61AFD-29A8-4426-F85B-DCF56F982A6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6567" y="1012249"/>
            <a:ext cx="4424866" cy="3948113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79E8B156-4207-C51A-5338-9FA5C3B76E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1489" y="273845"/>
            <a:ext cx="3315766" cy="575704"/>
          </a:xfrm>
          <a:solidFill>
            <a:srgbClr val="DBE9FC"/>
          </a:solidFill>
        </p:spPr>
        <p:txBody>
          <a:bodyPr/>
          <a:lstStyle/>
          <a:p>
            <a:r>
              <a:rPr lang="fr-CH" dirty="0"/>
              <a:t>Circuit logique</a:t>
            </a: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72066B82-EFF7-4A46-DA35-DB39AE16B727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5891" r="14728"/>
          <a:stretch/>
        </p:blipFill>
        <p:spPr>
          <a:xfrm>
            <a:off x="5141752" y="878536"/>
            <a:ext cx="1239982" cy="1006148"/>
          </a:xfrm>
          <a:prstGeom prst="rect">
            <a:avLst/>
          </a:prstGeom>
        </p:spPr>
      </p:pic>
      <p:cxnSp>
        <p:nvCxnSpPr>
          <p:cNvPr id="12" name="Connecteur droit avec flèche 11">
            <a:extLst>
              <a:ext uri="{FF2B5EF4-FFF2-40B4-BE49-F238E27FC236}">
                <a16:creationId xmlns:a16="http://schemas.microsoft.com/office/drawing/2014/main" id="{C7C2E246-E810-7F18-A20B-4F27845619D7}"/>
              </a:ext>
            </a:extLst>
          </p:cNvPr>
          <p:cNvCxnSpPr>
            <a:stCxn id="10" idx="2"/>
          </p:cNvCxnSpPr>
          <p:nvPr/>
        </p:nvCxnSpPr>
        <p:spPr>
          <a:xfrm flipH="1">
            <a:off x="3147131" y="1884684"/>
            <a:ext cx="2614612" cy="1989692"/>
          </a:xfrm>
          <a:prstGeom prst="straightConnector1">
            <a:avLst/>
          </a:prstGeom>
          <a:ln>
            <a:solidFill>
              <a:srgbClr val="6C8EBF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Connecteur droit avec flèche 12">
            <a:extLst>
              <a:ext uri="{FF2B5EF4-FFF2-40B4-BE49-F238E27FC236}">
                <a16:creationId xmlns:a16="http://schemas.microsoft.com/office/drawing/2014/main" id="{289A6AF1-F733-8608-E45A-DA0CCF52A413}"/>
              </a:ext>
            </a:extLst>
          </p:cNvPr>
          <p:cNvCxnSpPr>
            <a:cxnSpLocks/>
            <a:stCxn id="10" idx="1"/>
          </p:cNvCxnSpPr>
          <p:nvPr/>
        </p:nvCxnSpPr>
        <p:spPr>
          <a:xfrm flipH="1">
            <a:off x="4553367" y="1381610"/>
            <a:ext cx="588385" cy="989547"/>
          </a:xfrm>
          <a:prstGeom prst="straightConnector1">
            <a:avLst/>
          </a:prstGeom>
          <a:ln>
            <a:solidFill>
              <a:srgbClr val="6C8EBF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Titre 1">
            <a:extLst>
              <a:ext uri="{FF2B5EF4-FFF2-40B4-BE49-F238E27FC236}">
                <a16:creationId xmlns:a16="http://schemas.microsoft.com/office/drawing/2014/main" id="{F24ED73B-40A3-F782-4942-17AEC4553735}"/>
              </a:ext>
            </a:extLst>
          </p:cNvPr>
          <p:cNvSpPr txBox="1">
            <a:spLocks/>
          </p:cNvSpPr>
          <p:nvPr/>
        </p:nvSpPr>
        <p:spPr>
          <a:xfrm>
            <a:off x="3787255" y="273845"/>
            <a:ext cx="2594479" cy="575704"/>
          </a:xfrm>
          <a:prstGeom prst="rect">
            <a:avLst/>
          </a:prstGeom>
          <a:solidFill>
            <a:srgbClr val="DBE9FC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b="0" i="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pPr algn="r"/>
            <a:r>
              <a:rPr lang="fr-CH" sz="1400" u="sng" dirty="0">
                <a:solidFill>
                  <a:srgbClr val="0563C1"/>
                </a:solidFill>
                <a:effectLst/>
                <a:latin typeface="Century Gothic" panose="020B0502020202020204" pitchFamily="34" charset="0"/>
                <a:ea typeface="Batang" panose="02030600000101010101" pitchFamily="18" charset="-127"/>
                <a:cs typeface="Times New Roman" panose="02020603050405020304" pitchFamily="18" charset="0"/>
              </a:rPr>
              <a:t>https://</a:t>
            </a:r>
            <a:r>
              <a:rPr lang="fr-CH" sz="1400" u="sng" dirty="0" err="1">
                <a:solidFill>
                  <a:srgbClr val="0563C1"/>
                </a:solidFill>
                <a:effectLst/>
                <a:latin typeface="Century Gothic" panose="020B0502020202020204" pitchFamily="34" charset="0"/>
                <a:ea typeface="Batang" panose="02030600000101010101" pitchFamily="18" charset="-127"/>
                <a:cs typeface="Times New Roman" panose="02020603050405020304" pitchFamily="18" charset="0"/>
              </a:rPr>
              <a:t>logic.modulo-info.ch</a:t>
            </a:r>
            <a:endParaRPr lang="fr-CH" sz="1400" dirty="0"/>
          </a:p>
        </p:txBody>
      </p:sp>
      <p:pic>
        <p:nvPicPr>
          <p:cNvPr id="7" name="Image 6" descr="Une image contenant Graphique, motif, Police, typographie&#10;&#10;Description générée automatiquement">
            <a:extLst>
              <a:ext uri="{FF2B5EF4-FFF2-40B4-BE49-F238E27FC236}">
                <a16:creationId xmlns:a16="http://schemas.microsoft.com/office/drawing/2014/main" id="{D2B5A974-1100-DB11-8853-9B161738C47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1487" y="3354399"/>
            <a:ext cx="768201" cy="7768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12535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6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texte, capture d’écran, nombre, ligne&#10;&#10;Description générée automatiquement">
            <a:extLst>
              <a:ext uri="{FF2B5EF4-FFF2-40B4-BE49-F238E27FC236}">
                <a16:creationId xmlns:a16="http://schemas.microsoft.com/office/drawing/2014/main" id="{30166C0B-7583-FFF3-53C3-38515F4223D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070712"/>
            <a:ext cx="5923880" cy="3648189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4A0E849E-DE92-E387-1C3B-99C61798A9AF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rgbClr val="D6E8D5"/>
          </a:solidFill>
        </p:spPr>
        <p:txBody>
          <a:bodyPr/>
          <a:lstStyle/>
          <a:p>
            <a:r>
              <a:rPr lang="fr-CH" dirty="0"/>
              <a:t>Addition</a:t>
            </a:r>
          </a:p>
        </p:txBody>
      </p:sp>
      <p:pic>
        <p:nvPicPr>
          <p:cNvPr id="5" name="Espace réservé du contenu 4" descr="Une image contenant texte, capture d’écran, nombre, ligne&#10;&#10;Description générée automatiquement">
            <a:extLst>
              <a:ext uri="{FF2B5EF4-FFF2-40B4-BE49-F238E27FC236}">
                <a16:creationId xmlns:a16="http://schemas.microsoft.com/office/drawing/2014/main" id="{3DECBCFB-5466-397D-3C67-E43F9C38123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471488" y="1070712"/>
            <a:ext cx="5915025" cy="3648189"/>
          </a:xfrm>
        </p:spPr>
      </p:pic>
      <p:sp>
        <p:nvSpPr>
          <p:cNvPr id="8" name="Triangle 7">
            <a:extLst>
              <a:ext uri="{FF2B5EF4-FFF2-40B4-BE49-F238E27FC236}">
                <a16:creationId xmlns:a16="http://schemas.microsoft.com/office/drawing/2014/main" id="{44B3440A-4AFC-1999-3279-E32A5BABDDDD}"/>
              </a:ext>
            </a:extLst>
          </p:cNvPr>
          <p:cNvSpPr/>
          <p:nvPr/>
        </p:nvSpPr>
        <p:spPr>
          <a:xfrm>
            <a:off x="3069265" y="1644503"/>
            <a:ext cx="2984204" cy="2669290"/>
          </a:xfrm>
          <a:prstGeom prst="triangle">
            <a:avLst/>
          </a:prstGeom>
          <a:solidFill>
            <a:srgbClr val="FFC000"/>
          </a:solidFill>
          <a:ln w="508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 sz="32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C2EDC0D9-652B-5D33-CD5A-AF58AAF9E407}"/>
              </a:ext>
            </a:extLst>
          </p:cNvPr>
          <p:cNvSpPr txBox="1"/>
          <p:nvPr/>
        </p:nvSpPr>
        <p:spPr>
          <a:xfrm>
            <a:off x="3620335" y="2374801"/>
            <a:ext cx="188206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H" sz="2400" b="1" dirty="0">
                <a:latin typeface="Century Gothic" panose="020B0502020202020204" pitchFamily="34" charset="0"/>
              </a:rPr>
              <a:t>Data</a:t>
            </a:r>
          </a:p>
          <a:p>
            <a:pPr algn="ctr"/>
            <a:r>
              <a:rPr lang="fr-CH" sz="2400" b="1" dirty="0">
                <a:latin typeface="Century Gothic" panose="020B0502020202020204" pitchFamily="34" charset="0"/>
              </a:rPr>
              <a:t>RAM</a:t>
            </a:r>
          </a:p>
          <a:p>
            <a:pPr marL="6350" algn="ctr"/>
            <a:r>
              <a:rPr lang="fr-CH" sz="2400" b="1" dirty="0">
                <a:latin typeface="Century Gothic" panose="020B0502020202020204" pitchFamily="34" charset="0"/>
              </a:rPr>
              <a:t>12 – 13</a:t>
            </a:r>
          </a:p>
          <a:p>
            <a:pPr algn="ctr"/>
            <a:r>
              <a:rPr lang="fr-CH" sz="2400" b="1" dirty="0">
                <a:latin typeface="Century Gothic" panose="020B0502020202020204" pitchFamily="34" charset="0"/>
              </a:rPr>
              <a:t> 14 – 15</a:t>
            </a:r>
          </a:p>
          <a:p>
            <a:pPr algn="ctr"/>
            <a:r>
              <a:rPr lang="fr-CH" sz="2400" b="1" dirty="0">
                <a:latin typeface="Century Gothic" panose="020B0502020202020204" pitchFamily="34" charset="0"/>
              </a:rPr>
              <a:t>READ ONLY</a:t>
            </a:r>
          </a:p>
        </p:txBody>
      </p:sp>
    </p:spTree>
    <p:extLst>
      <p:ext uri="{BB962C8B-B14F-4D97-AF65-F5344CB8AC3E}">
        <p14:creationId xmlns:p14="http://schemas.microsoft.com/office/powerpoint/2010/main" val="1524757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A0E849E-DE92-E387-1C3B-99C61798A9AF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rgbClr val="D6E8D5"/>
          </a:solidFill>
        </p:spPr>
        <p:txBody>
          <a:bodyPr/>
          <a:lstStyle/>
          <a:p>
            <a:r>
              <a:rPr lang="fr-CH" dirty="0"/>
              <a:t>Multiplication</a:t>
            </a:r>
            <a:endParaRPr lang="fr-CH" baseline="-25000" dirty="0"/>
          </a:p>
        </p:txBody>
      </p:sp>
      <p:graphicFrame>
        <p:nvGraphicFramePr>
          <p:cNvPr id="6" name="Tableau 5">
            <a:extLst>
              <a:ext uri="{FF2B5EF4-FFF2-40B4-BE49-F238E27FC236}">
                <a16:creationId xmlns:a16="http://schemas.microsoft.com/office/drawing/2014/main" id="{E22CEAD9-DEE2-3071-847D-D9ED2BEAC84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3733170"/>
              </p:ext>
            </p:extLst>
          </p:nvPr>
        </p:nvGraphicFramePr>
        <p:xfrm>
          <a:off x="471488" y="910698"/>
          <a:ext cx="5861075" cy="345600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79640">
                  <a:extLst>
                    <a:ext uri="{9D8B030D-6E8A-4147-A177-3AD203B41FA5}">
                      <a16:colId xmlns:a16="http://schemas.microsoft.com/office/drawing/2014/main" val="2844782197"/>
                    </a:ext>
                  </a:extLst>
                </a:gridCol>
                <a:gridCol w="286603">
                  <a:extLst>
                    <a:ext uri="{9D8B030D-6E8A-4147-A177-3AD203B41FA5}">
                      <a16:colId xmlns:a16="http://schemas.microsoft.com/office/drawing/2014/main" val="1777366583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668167528"/>
                    </a:ext>
                  </a:extLst>
                </a:gridCol>
                <a:gridCol w="504968">
                  <a:extLst>
                    <a:ext uri="{9D8B030D-6E8A-4147-A177-3AD203B41FA5}">
                      <a16:colId xmlns:a16="http://schemas.microsoft.com/office/drawing/2014/main" val="1735254739"/>
                    </a:ext>
                  </a:extLst>
                </a:gridCol>
                <a:gridCol w="818865">
                  <a:extLst>
                    <a:ext uri="{9D8B030D-6E8A-4147-A177-3AD203B41FA5}">
                      <a16:colId xmlns:a16="http://schemas.microsoft.com/office/drawing/2014/main" val="523158529"/>
                    </a:ext>
                  </a:extLst>
                </a:gridCol>
                <a:gridCol w="2913799">
                  <a:extLst>
                    <a:ext uri="{9D8B030D-6E8A-4147-A177-3AD203B41FA5}">
                      <a16:colId xmlns:a16="http://schemas.microsoft.com/office/drawing/2014/main" val="3940872139"/>
                    </a:ext>
                  </a:extLst>
                </a:gridCol>
              </a:tblGrid>
              <a:tr h="144000">
                <a:tc>
                  <a:txBody>
                    <a:bodyPr/>
                    <a:lstStyle/>
                    <a:p>
                      <a:pPr algn="l" fontAlgn="b"/>
                      <a:r>
                        <a:rPr lang="fr-CH" sz="800" u="none" strike="noStrike" dirty="0">
                          <a:effectLst/>
                          <a:latin typeface="Century Gothic" panose="020B0502020202020204" pitchFamily="34" charset="0"/>
                        </a:rPr>
                        <a:t>Etiquette</a:t>
                      </a:r>
                      <a:endParaRPr lang="fr-CH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6563" marR="6563" marT="6563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1B46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CH" sz="800" i="1" u="none" strike="noStrike" dirty="0">
                          <a:effectLst/>
                          <a:latin typeface="Century Gothic" panose="020B0502020202020204" pitchFamily="34" charset="0"/>
                        </a:rPr>
                        <a:t>Ligne</a:t>
                      </a:r>
                      <a:endParaRPr lang="fr-CH" sz="800" b="0" i="1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6563" marR="6563" marT="6563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1B46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CH" sz="800" u="none" strike="noStrike" dirty="0">
                          <a:effectLst/>
                          <a:latin typeface="Century Gothic" panose="020B0502020202020204" pitchFamily="34" charset="0"/>
                        </a:rPr>
                        <a:t>Opcode</a:t>
                      </a:r>
                      <a:endParaRPr lang="fr-CH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6563" marR="6563" marT="6563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1B46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CH" sz="800" u="none" strike="noStrike" dirty="0" err="1">
                          <a:effectLst/>
                          <a:latin typeface="Century Gothic" panose="020B0502020202020204" pitchFamily="34" charset="0"/>
                        </a:rPr>
                        <a:t>Operand</a:t>
                      </a:r>
                      <a:endParaRPr lang="fr-CH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6563" marR="6563" marT="6563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1B46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CH" sz="800" i="1" u="none" strike="noStrike" dirty="0">
                          <a:effectLst/>
                          <a:latin typeface="Century Gothic" panose="020B0502020202020204" pitchFamily="34" charset="0"/>
                        </a:rPr>
                        <a:t>Destination</a:t>
                      </a:r>
                      <a:endParaRPr lang="fr-CH" sz="800" b="0" i="1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6563" marR="6563" marT="6563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1B46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CH" sz="800" u="none" strike="noStrike" dirty="0">
                          <a:effectLst/>
                          <a:latin typeface="Century Gothic" panose="020B0502020202020204" pitchFamily="34" charset="0"/>
                        </a:rPr>
                        <a:t>Commentaire</a:t>
                      </a:r>
                      <a:endParaRPr lang="fr-CH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6563" marR="6563" marT="6563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1B46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3024004"/>
                  </a:ext>
                </a:extLst>
              </a:tr>
              <a:tr h="144000">
                <a:tc>
                  <a:txBody>
                    <a:bodyPr/>
                    <a:lstStyle/>
                    <a:p>
                      <a:pPr algn="l" fontAlgn="b"/>
                      <a:endParaRPr lang="fr-CH" sz="80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6E8D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CH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6E8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CH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LDK</a:t>
                      </a: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6E8D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CH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6E8D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H" sz="800" b="0" i="1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⇒ DEC_VALUE</a:t>
                      </a: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6E8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CH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attribuer valeur 1 pour décrémenter</a:t>
                      </a: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6E8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72982338"/>
                  </a:ext>
                </a:extLst>
              </a:tr>
              <a:tr h="144000">
                <a:tc>
                  <a:txBody>
                    <a:bodyPr/>
                    <a:lstStyle/>
                    <a:p>
                      <a:pPr algn="r" fontAlgn="b"/>
                      <a:endParaRPr lang="fr-CH" sz="800" b="0" i="1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pct5">
                      <a:fgClr>
                        <a:srgbClr val="D6E8D5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CH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CH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STA</a:t>
                      </a: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CH" sz="800" b="1" i="1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H" sz="800" b="0" i="1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⇐ DEC_VALUE</a:t>
                      </a: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CH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la stocker en 0</a:t>
                      </a: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92878038"/>
                  </a:ext>
                </a:extLst>
              </a:tr>
              <a:tr h="144000">
                <a:tc>
                  <a:txBody>
                    <a:bodyPr/>
                    <a:lstStyle/>
                    <a:p>
                      <a:pPr algn="r" fontAlgn="b"/>
                      <a:endParaRPr lang="fr-CH" sz="800" b="0" i="1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6E8D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CH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6E8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CH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LDK</a:t>
                      </a: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6E8D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CH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6E8D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H" sz="800" b="0" i="1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⇒ RESULT</a:t>
                      </a: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6E8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CH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attribuer valeur 0 pour effacer</a:t>
                      </a: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6E8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51833867"/>
                  </a:ext>
                </a:extLst>
              </a:tr>
              <a:tr h="144000">
                <a:tc>
                  <a:txBody>
                    <a:bodyPr/>
                    <a:lstStyle/>
                    <a:p>
                      <a:pPr algn="r" fontAlgn="b"/>
                      <a:endParaRPr lang="fr-CH" sz="800" b="0" i="1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CH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CH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STA</a:t>
                      </a: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CH" sz="800" b="1" i="1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H" sz="800" b="0" i="1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⇐ RESULT</a:t>
                      </a: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CH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la stocker en 8 pour effacer ancien résultat</a:t>
                      </a: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1473933"/>
                  </a:ext>
                </a:extLst>
              </a:tr>
              <a:tr h="144000">
                <a:tc>
                  <a:txBody>
                    <a:bodyPr/>
                    <a:lstStyle/>
                    <a:p>
                      <a:pPr algn="r" fontAlgn="b"/>
                      <a:endParaRPr lang="fr-CH" sz="800" b="0" i="1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6E8D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CH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6E8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CH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LDA</a:t>
                      </a: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6E8D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CH" sz="800" b="1" i="1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6E8D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H" sz="800" b="0" i="1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⇒ OPERAND_0</a:t>
                      </a: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6E8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CH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charger premier opérande depuis 12</a:t>
                      </a: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6E8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51600976"/>
                  </a:ext>
                </a:extLst>
              </a:tr>
              <a:tr h="144000">
                <a:tc>
                  <a:txBody>
                    <a:bodyPr/>
                    <a:lstStyle/>
                    <a:p>
                      <a:pPr algn="r" fontAlgn="b"/>
                      <a:endParaRPr lang="fr-CH" sz="800" b="0" i="1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CH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CH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SUB</a:t>
                      </a: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CH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H" sz="800" b="0" i="1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 DEC_VALUE</a:t>
                      </a: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CH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lui soustraire 1 (stocké en 0)</a:t>
                      </a: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14964486"/>
                  </a:ext>
                </a:extLst>
              </a:tr>
              <a:tr h="144000">
                <a:tc>
                  <a:txBody>
                    <a:bodyPr/>
                    <a:lstStyle/>
                    <a:p>
                      <a:pPr algn="r" fontAlgn="b"/>
                      <a:endParaRPr lang="fr-CH" sz="800" b="0" i="1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6E8D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CH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6E8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CH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BRC</a:t>
                      </a: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6E8D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CH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6E8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CH" sz="800" b="1" i="1" u="none" strike="noStrike" dirty="0"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C=0 END</a:t>
                      </a: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CH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sauter de 15 pas (END) si retenue (premier opérande zéro)</a:t>
                      </a: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6E8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76843373"/>
                  </a:ext>
                </a:extLst>
              </a:tr>
              <a:tr h="144000">
                <a:tc>
                  <a:txBody>
                    <a:bodyPr/>
                    <a:lstStyle/>
                    <a:p>
                      <a:pPr algn="r" fontAlgn="b"/>
                      <a:endParaRPr lang="fr-CH" sz="800" b="0" i="1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CH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CH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NOP</a:t>
                      </a: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CH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CH" sz="80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CH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Espace de sécurité</a:t>
                      </a: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5871082"/>
                  </a:ext>
                </a:extLst>
              </a:tr>
              <a:tr h="144000">
                <a:tc>
                  <a:txBody>
                    <a:bodyPr/>
                    <a:lstStyle/>
                    <a:p>
                      <a:pPr algn="l" fontAlgn="b"/>
                      <a:endParaRPr lang="fr-CH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6E8D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CH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6E8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CH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LDA</a:t>
                      </a: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6E8D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CH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6E8D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H" sz="800" b="0" i="1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⇒ OPERAND_0</a:t>
                      </a: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6E8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CH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charger premier opérande depuis 12</a:t>
                      </a: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6E8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0410580"/>
                  </a:ext>
                </a:extLst>
              </a:tr>
              <a:tr h="144000">
                <a:tc>
                  <a:txBody>
                    <a:bodyPr/>
                    <a:lstStyle/>
                    <a:p>
                      <a:pPr algn="r" fontAlgn="b"/>
                      <a:endParaRPr lang="fr-CH" sz="800" b="0" i="1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CH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CH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STA</a:t>
                      </a: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CH" sz="800" b="1" i="1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H" sz="800" b="0" i="1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⇐ COUNTER</a:t>
                      </a: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CH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le stocker en 1 comme compteur à décrémenter</a:t>
                      </a: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78291508"/>
                  </a:ext>
                </a:extLst>
              </a:tr>
              <a:tr h="144000">
                <a:tc>
                  <a:txBody>
                    <a:bodyPr/>
                    <a:lstStyle/>
                    <a:p>
                      <a:pPr algn="l" fontAlgn="b"/>
                      <a:r>
                        <a:rPr lang="fr-CH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LOOP_MUL :</a:t>
                      </a: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CH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6E8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CH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LDA</a:t>
                      </a: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6E8D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CH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6E8D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H" sz="800" b="0" i="1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⇒ OPERAND_1</a:t>
                      </a: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6E8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CH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charger deuxième opérande depuis 12</a:t>
                      </a: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6E8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62081670"/>
                  </a:ext>
                </a:extLst>
              </a:tr>
              <a:tr h="144000">
                <a:tc>
                  <a:txBody>
                    <a:bodyPr/>
                    <a:lstStyle/>
                    <a:p>
                      <a:pPr algn="r" fontAlgn="b"/>
                      <a:endParaRPr lang="fr-CH" sz="800" b="0" i="1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CH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CH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ADD</a:t>
                      </a: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CH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H" sz="800" b="0" i="1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+ RESULT</a:t>
                      </a: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CH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additionner avec valeur en 8 (résultat)</a:t>
                      </a: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80521124"/>
                  </a:ext>
                </a:extLst>
              </a:tr>
              <a:tr h="144000">
                <a:tc>
                  <a:txBody>
                    <a:bodyPr/>
                    <a:lstStyle/>
                    <a:p>
                      <a:pPr algn="l" fontAlgn="b"/>
                      <a:endParaRPr lang="fr-CH" sz="80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6E8D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CH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6E8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CH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STA</a:t>
                      </a: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6E8D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CH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6E8D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H" sz="800" b="0" i="1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⇐ RESULT</a:t>
                      </a: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6E8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CH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mémoriser résultat multiplication en 8</a:t>
                      </a: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6E8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8714367"/>
                  </a:ext>
                </a:extLst>
              </a:tr>
              <a:tr h="144000">
                <a:tc>
                  <a:txBody>
                    <a:bodyPr/>
                    <a:lstStyle/>
                    <a:p>
                      <a:pPr algn="l" fontAlgn="b"/>
                      <a:endParaRPr lang="fr-CH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CH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CH" sz="800" b="1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LDA</a:t>
                      </a: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CH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H" sz="800" b="0" i="1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⇒ COUNTER</a:t>
                      </a: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CH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charger compteur depuis 1</a:t>
                      </a: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87780586"/>
                  </a:ext>
                </a:extLst>
              </a:tr>
              <a:tr h="144000">
                <a:tc>
                  <a:txBody>
                    <a:bodyPr/>
                    <a:lstStyle/>
                    <a:p>
                      <a:pPr algn="l" fontAlgn="b"/>
                      <a:endParaRPr lang="fr-CH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6E8D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CH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6E8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CH" sz="800" b="1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SUB</a:t>
                      </a: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6E8D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CH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6E8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CH" sz="800" b="0" i="1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 DEC_VALUE</a:t>
                      </a:r>
                      <a:endParaRPr lang="fr-CH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6E8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CH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lui soustraire 1 (stocké en 0)</a:t>
                      </a: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6E8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4557844"/>
                  </a:ext>
                </a:extLst>
              </a:tr>
              <a:tr h="144000">
                <a:tc>
                  <a:txBody>
                    <a:bodyPr/>
                    <a:lstStyle/>
                    <a:p>
                      <a:pPr algn="l" fontAlgn="b"/>
                      <a:endParaRPr lang="fr-CH" sz="80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CH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CH" sz="800" b="1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BRZ</a:t>
                      </a: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CH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CH" sz="800" b="1" i="1" u="none" strike="noStrike" dirty="0"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C=0 END</a:t>
                      </a: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CH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sauter 6 pas en avant (END) si compteur est zéro</a:t>
                      </a: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93127977"/>
                  </a:ext>
                </a:extLst>
              </a:tr>
              <a:tr h="144000">
                <a:tc>
                  <a:txBody>
                    <a:bodyPr/>
                    <a:lstStyle/>
                    <a:p>
                      <a:pPr algn="l" fontAlgn="b"/>
                      <a:endParaRPr lang="fr-CH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6E8D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CH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6E8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CH" sz="800" b="1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NOP</a:t>
                      </a: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6E8D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CH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6E8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CH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6E8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CH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Espace de sécurité</a:t>
                      </a: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6E8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25606039"/>
                  </a:ext>
                </a:extLst>
              </a:tr>
              <a:tr h="144000">
                <a:tc>
                  <a:txBody>
                    <a:bodyPr/>
                    <a:lstStyle/>
                    <a:p>
                      <a:pPr algn="r" fontAlgn="b"/>
                      <a:endParaRPr lang="fr-CH" sz="800" b="0" i="1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CH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17</a:t>
                      </a: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CH" sz="800" b="1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LDA</a:t>
                      </a: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CH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H" sz="800" b="0" i="1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⇒ COUNTER</a:t>
                      </a: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CH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charger compteur depuis 1</a:t>
                      </a: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35632261"/>
                  </a:ext>
                </a:extLst>
              </a:tr>
              <a:tr h="144000">
                <a:tc>
                  <a:txBody>
                    <a:bodyPr/>
                    <a:lstStyle/>
                    <a:p>
                      <a:pPr algn="l" fontAlgn="b"/>
                      <a:endParaRPr lang="fr-CH" sz="80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6E8D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CH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18</a:t>
                      </a: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6E8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CH" sz="800" b="1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SUB</a:t>
                      </a: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6E8D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CH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6E8D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H" sz="800" b="0" i="1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 DEC_VALUE</a:t>
                      </a:r>
                      <a:endParaRPr lang="fr-CH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6E8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CH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lui soustraire 1 (stocké en 0)</a:t>
                      </a: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6E8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26229297"/>
                  </a:ext>
                </a:extLst>
              </a:tr>
              <a:tr h="144000">
                <a:tc>
                  <a:txBody>
                    <a:bodyPr/>
                    <a:lstStyle/>
                    <a:p>
                      <a:pPr algn="l" fontAlgn="b"/>
                      <a:endParaRPr lang="fr-CH" sz="80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CH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19</a:t>
                      </a: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CH" sz="800" b="1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STA</a:t>
                      </a: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CH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H" sz="800" b="0" i="1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⇐ COUNTER</a:t>
                      </a: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CH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enregistrer nouvelle valeur compteur en 1</a:t>
                      </a: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48298663"/>
                  </a:ext>
                </a:extLst>
              </a:tr>
              <a:tr h="144000">
                <a:tc>
                  <a:txBody>
                    <a:bodyPr/>
                    <a:lstStyle/>
                    <a:p>
                      <a:pPr algn="l" fontAlgn="b"/>
                      <a:endParaRPr lang="fr-CH" sz="80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6E8D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CH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20</a:t>
                      </a: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6E8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CH" sz="800" b="1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JMU</a:t>
                      </a: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6E8D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CH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6E8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CH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LOOP_MUL</a:t>
                      </a: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CH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sauter 10 pas en arrière (LOOP_MUL)</a:t>
                      </a: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6E8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76954124"/>
                  </a:ext>
                </a:extLst>
              </a:tr>
              <a:tr h="144000">
                <a:tc>
                  <a:txBody>
                    <a:bodyPr/>
                    <a:lstStyle/>
                    <a:p>
                      <a:pPr algn="l" fontAlgn="b"/>
                      <a:r>
                        <a:rPr lang="fr-CH" sz="800" b="1" i="0" u="none" strike="noStrike" dirty="0"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END :</a:t>
                      </a: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CH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21</a:t>
                      </a: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CH" sz="800" b="1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NOP</a:t>
                      </a: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CH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CH" sz="80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CH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Espace de sécurité</a:t>
                      </a: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97754092"/>
                  </a:ext>
                </a:extLst>
              </a:tr>
              <a:tr h="144000">
                <a:tc>
                  <a:txBody>
                    <a:bodyPr/>
                    <a:lstStyle/>
                    <a:p>
                      <a:pPr algn="l" fontAlgn="b"/>
                      <a:endParaRPr lang="fr-CH" sz="80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6E8D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CH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22</a:t>
                      </a: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6E8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CH" sz="800" b="1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JMD</a:t>
                      </a: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6E8D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CH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6E8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CH" sz="80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6E8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CH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FIN du programme</a:t>
                      </a: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6E8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23840762"/>
                  </a:ext>
                </a:extLst>
              </a:tr>
            </a:tbl>
          </a:graphicData>
        </a:graphic>
      </p:graphicFrame>
      <p:sp>
        <p:nvSpPr>
          <p:cNvPr id="8" name="ZoneTexte 7">
            <a:extLst>
              <a:ext uri="{FF2B5EF4-FFF2-40B4-BE49-F238E27FC236}">
                <a16:creationId xmlns:a16="http://schemas.microsoft.com/office/drawing/2014/main" id="{53B6DCC3-D0BE-E872-CD97-DFEDDE4A929E}"/>
              </a:ext>
            </a:extLst>
          </p:cNvPr>
          <p:cNvSpPr txBox="1"/>
          <p:nvPr/>
        </p:nvSpPr>
        <p:spPr>
          <a:xfrm>
            <a:off x="471487" y="4510698"/>
            <a:ext cx="58610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CH" sz="1000" dirty="0">
                <a:latin typeface="Source Code Pro" panose="020B0509030403020204" pitchFamily="49" charset="0"/>
                <a:ea typeface="Source Code Pro" panose="020B0509030403020204" pitchFamily="49" charset="0"/>
              </a:rPr>
              <a:t>31 10 30 18 2C 91 7F 00 2C 11 2D 88 18 21 90 66 00 21 90 11 5A 00 40</a:t>
            </a:r>
          </a:p>
        </p:txBody>
      </p:sp>
    </p:spTree>
    <p:extLst>
      <p:ext uri="{BB962C8B-B14F-4D97-AF65-F5344CB8AC3E}">
        <p14:creationId xmlns:p14="http://schemas.microsoft.com/office/powerpoint/2010/main" val="18541610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A0E849E-DE92-E387-1C3B-99C61798A9AF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rgbClr val="D6E8D5"/>
          </a:solidFill>
        </p:spPr>
        <p:txBody>
          <a:bodyPr/>
          <a:lstStyle/>
          <a:p>
            <a:r>
              <a:rPr lang="fr-CH" dirty="0"/>
              <a:t>Fibonacci F</a:t>
            </a:r>
            <a:r>
              <a:rPr lang="fr-CH" baseline="-25000" dirty="0"/>
              <a:t>n</a:t>
            </a:r>
          </a:p>
        </p:txBody>
      </p:sp>
      <p:graphicFrame>
        <p:nvGraphicFramePr>
          <p:cNvPr id="6" name="Tableau 5">
            <a:extLst>
              <a:ext uri="{FF2B5EF4-FFF2-40B4-BE49-F238E27FC236}">
                <a16:creationId xmlns:a16="http://schemas.microsoft.com/office/drawing/2014/main" id="{E22CEAD9-DEE2-3071-847D-D9ED2BEAC84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8563924"/>
              </p:ext>
            </p:extLst>
          </p:nvPr>
        </p:nvGraphicFramePr>
        <p:xfrm>
          <a:off x="471488" y="910698"/>
          <a:ext cx="5861075" cy="360000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79640">
                  <a:extLst>
                    <a:ext uri="{9D8B030D-6E8A-4147-A177-3AD203B41FA5}">
                      <a16:colId xmlns:a16="http://schemas.microsoft.com/office/drawing/2014/main" val="2844782197"/>
                    </a:ext>
                  </a:extLst>
                </a:gridCol>
                <a:gridCol w="286603">
                  <a:extLst>
                    <a:ext uri="{9D8B030D-6E8A-4147-A177-3AD203B41FA5}">
                      <a16:colId xmlns:a16="http://schemas.microsoft.com/office/drawing/2014/main" val="1777366583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668167528"/>
                    </a:ext>
                  </a:extLst>
                </a:gridCol>
                <a:gridCol w="504968">
                  <a:extLst>
                    <a:ext uri="{9D8B030D-6E8A-4147-A177-3AD203B41FA5}">
                      <a16:colId xmlns:a16="http://schemas.microsoft.com/office/drawing/2014/main" val="1735254739"/>
                    </a:ext>
                  </a:extLst>
                </a:gridCol>
                <a:gridCol w="818865">
                  <a:extLst>
                    <a:ext uri="{9D8B030D-6E8A-4147-A177-3AD203B41FA5}">
                      <a16:colId xmlns:a16="http://schemas.microsoft.com/office/drawing/2014/main" val="523158529"/>
                    </a:ext>
                  </a:extLst>
                </a:gridCol>
                <a:gridCol w="2913799">
                  <a:extLst>
                    <a:ext uri="{9D8B030D-6E8A-4147-A177-3AD203B41FA5}">
                      <a16:colId xmlns:a16="http://schemas.microsoft.com/office/drawing/2014/main" val="3940872139"/>
                    </a:ext>
                  </a:extLst>
                </a:gridCol>
              </a:tblGrid>
              <a:tr h="144000">
                <a:tc>
                  <a:txBody>
                    <a:bodyPr/>
                    <a:lstStyle/>
                    <a:p>
                      <a:pPr algn="l" fontAlgn="b"/>
                      <a:r>
                        <a:rPr lang="fr-CH" sz="800" u="none" strike="noStrike" dirty="0">
                          <a:effectLst/>
                          <a:latin typeface="Century Gothic" panose="020B0502020202020204" pitchFamily="34" charset="0"/>
                        </a:rPr>
                        <a:t>Etiquette</a:t>
                      </a:r>
                      <a:endParaRPr lang="fr-CH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6563" marR="6563" marT="6563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1B46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CH" sz="800" i="1" u="none" strike="noStrike" dirty="0">
                          <a:effectLst/>
                          <a:latin typeface="Century Gothic" panose="020B0502020202020204" pitchFamily="34" charset="0"/>
                        </a:rPr>
                        <a:t>Ligne</a:t>
                      </a:r>
                      <a:endParaRPr lang="fr-CH" sz="800" b="0" i="1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6563" marR="6563" marT="6563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1B46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CH" sz="800" u="none" strike="noStrike" dirty="0">
                          <a:effectLst/>
                          <a:latin typeface="Century Gothic" panose="020B0502020202020204" pitchFamily="34" charset="0"/>
                        </a:rPr>
                        <a:t>Opcode</a:t>
                      </a:r>
                      <a:endParaRPr lang="fr-CH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6563" marR="6563" marT="6563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1B46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CH" sz="800" u="none" strike="noStrike" dirty="0" err="1">
                          <a:effectLst/>
                          <a:latin typeface="Century Gothic" panose="020B0502020202020204" pitchFamily="34" charset="0"/>
                        </a:rPr>
                        <a:t>Operand</a:t>
                      </a:r>
                      <a:endParaRPr lang="fr-CH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6563" marR="6563" marT="6563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1B46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CH" sz="800" i="1" u="none" strike="noStrike" dirty="0">
                          <a:effectLst/>
                          <a:latin typeface="Century Gothic" panose="020B0502020202020204" pitchFamily="34" charset="0"/>
                        </a:rPr>
                        <a:t>Destination</a:t>
                      </a:r>
                      <a:endParaRPr lang="fr-CH" sz="800" b="0" i="1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6563" marR="6563" marT="6563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1B46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CH" sz="800" u="none" strike="noStrike" dirty="0">
                          <a:effectLst/>
                          <a:latin typeface="Century Gothic" panose="020B0502020202020204" pitchFamily="34" charset="0"/>
                        </a:rPr>
                        <a:t>Commentaire</a:t>
                      </a:r>
                      <a:endParaRPr lang="fr-CH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6563" marR="6563" marT="6563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1B46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3024004"/>
                  </a:ext>
                </a:extLst>
              </a:tr>
              <a:tr h="144000">
                <a:tc>
                  <a:txBody>
                    <a:bodyPr/>
                    <a:lstStyle/>
                    <a:p>
                      <a:pPr algn="l" fontAlgn="b"/>
                      <a:endParaRPr lang="fr-CH" sz="80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6563" marR="6563" marT="6563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6E8D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CH" sz="800" i="1" u="none" strike="noStrike" dirty="0"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lang="fr-CH" sz="800" b="0" i="1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6563" marR="6563" marT="6563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6E8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CH" sz="800" b="1" u="none" strike="noStrike" dirty="0">
                          <a:effectLst/>
                          <a:latin typeface="Century Gothic" panose="020B0502020202020204" pitchFamily="34" charset="0"/>
                        </a:rPr>
                        <a:t>LDK</a:t>
                      </a:r>
                      <a:endParaRPr lang="fr-CH" sz="800" b="1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6563" marR="6563" marT="6563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6E8D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CH" sz="800" b="1" u="none" strike="noStrike" dirty="0">
                          <a:effectLst/>
                          <a:latin typeface="Century Gothic" panose="020B0502020202020204" pitchFamily="34" charset="0"/>
                        </a:rPr>
                        <a:t>1</a:t>
                      </a:r>
                      <a:endParaRPr lang="fr-CH" sz="800" b="1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6563" marR="6563" marT="6563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6E8D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H" sz="800" b="0" i="1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⇒ DEC_VALUE</a:t>
                      </a: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6E8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CH" sz="800" u="none" strike="noStrike" dirty="0">
                          <a:effectLst/>
                          <a:latin typeface="Century Gothic" panose="020B0502020202020204" pitchFamily="34" charset="0"/>
                        </a:rPr>
                        <a:t>attribuer valeur 1 pour décrémenter</a:t>
                      </a:r>
                      <a:endParaRPr lang="fr-CH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6563" marR="6563" marT="6563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6E8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72982338"/>
                  </a:ext>
                </a:extLst>
              </a:tr>
              <a:tr h="144000">
                <a:tc>
                  <a:txBody>
                    <a:bodyPr/>
                    <a:lstStyle/>
                    <a:p>
                      <a:pPr algn="r" fontAlgn="b"/>
                      <a:endParaRPr lang="fr-CH" sz="800" b="1" i="1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6563" marR="6563" marT="6563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CH" sz="800" i="1" u="none" strike="noStrike" dirty="0">
                          <a:effectLst/>
                          <a:latin typeface="Century Gothic" panose="020B0502020202020204" pitchFamily="34" charset="0"/>
                        </a:rPr>
                        <a:t>1</a:t>
                      </a:r>
                      <a:endParaRPr lang="fr-CH" sz="800" b="0" i="1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6563" marR="6563" marT="6563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CH" sz="800" b="1" u="none" strike="noStrike" dirty="0">
                          <a:effectLst/>
                          <a:latin typeface="Century Gothic" panose="020B0502020202020204" pitchFamily="34" charset="0"/>
                        </a:rPr>
                        <a:t>STA</a:t>
                      </a:r>
                      <a:endParaRPr lang="fr-CH" sz="800" b="1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6563" marR="6563" marT="6563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CH" sz="800" b="1" u="none" strike="noStrike"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lang="fr-CH" sz="800" b="1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6563" marR="6563" marT="6563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H" sz="800" b="0" i="1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⇐ DEC_VALUE</a:t>
                      </a: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CH" sz="800" u="none" strike="noStrike" dirty="0">
                          <a:effectLst/>
                          <a:latin typeface="Century Gothic" panose="020B0502020202020204" pitchFamily="34" charset="0"/>
                        </a:rPr>
                        <a:t>la stocker en 0</a:t>
                      </a:r>
                      <a:endParaRPr lang="fr-CH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6563" marR="6563" marT="6563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92878038"/>
                  </a:ext>
                </a:extLst>
              </a:tr>
              <a:tr h="144000">
                <a:tc>
                  <a:txBody>
                    <a:bodyPr/>
                    <a:lstStyle/>
                    <a:p>
                      <a:pPr algn="r" fontAlgn="b"/>
                      <a:endParaRPr lang="fr-CH" sz="800" b="0" i="1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6563" marR="6563" marT="6563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6E8D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CH" sz="800" i="1" u="none" strike="noStrike" dirty="0">
                          <a:effectLst/>
                          <a:latin typeface="Century Gothic" panose="020B0502020202020204" pitchFamily="34" charset="0"/>
                        </a:rPr>
                        <a:t>2</a:t>
                      </a:r>
                      <a:endParaRPr lang="fr-CH" sz="800" b="0" i="1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6563" marR="6563" marT="6563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6E8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CH" sz="800" b="1" u="none" strike="noStrike" dirty="0">
                          <a:effectLst/>
                          <a:latin typeface="Century Gothic" panose="020B0502020202020204" pitchFamily="34" charset="0"/>
                        </a:rPr>
                        <a:t>LDA</a:t>
                      </a:r>
                      <a:endParaRPr lang="fr-CH" sz="800" b="1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6563" marR="6563" marT="6563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6E8D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CH" sz="800" b="1" u="none" strike="noStrike">
                          <a:effectLst/>
                          <a:latin typeface="Century Gothic" panose="020B0502020202020204" pitchFamily="34" charset="0"/>
                        </a:rPr>
                        <a:t>15</a:t>
                      </a:r>
                      <a:endParaRPr lang="fr-CH" sz="800" b="1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6563" marR="6563" marT="6563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6E8D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H" sz="800" b="0" i="1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⇒ USER_INDEX</a:t>
                      </a:r>
                    </a:p>
                  </a:txBody>
                  <a:tcPr marL="6563" marR="6563" marT="6563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6E8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CH" sz="800" u="none" strike="noStrike" dirty="0">
                          <a:effectLst/>
                          <a:latin typeface="Century Gothic" panose="020B0502020202020204" pitchFamily="34" charset="0"/>
                        </a:rPr>
                        <a:t>charger index nombre Fibonacci voulu depuis 15</a:t>
                      </a:r>
                      <a:endParaRPr lang="fr-CH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6563" marR="6563" marT="6563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6E8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51833867"/>
                  </a:ext>
                </a:extLst>
              </a:tr>
              <a:tr h="144000">
                <a:tc>
                  <a:txBody>
                    <a:bodyPr/>
                    <a:lstStyle/>
                    <a:p>
                      <a:pPr algn="r" fontAlgn="b"/>
                      <a:endParaRPr lang="fr-CH" sz="800" b="1" i="1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6563" marR="6563" marT="6563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CH" sz="800" i="1" u="none" strike="noStrike" dirty="0">
                          <a:effectLst/>
                          <a:latin typeface="Century Gothic" panose="020B0502020202020204" pitchFamily="34" charset="0"/>
                        </a:rPr>
                        <a:t>3</a:t>
                      </a:r>
                      <a:endParaRPr lang="fr-CH" sz="800" b="0" i="1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6563" marR="6563" marT="6563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CH" sz="800" b="1" u="none" strike="noStrike" dirty="0">
                          <a:effectLst/>
                          <a:latin typeface="Century Gothic" panose="020B0502020202020204" pitchFamily="34" charset="0"/>
                        </a:rPr>
                        <a:t>STA</a:t>
                      </a:r>
                      <a:endParaRPr lang="fr-CH" sz="800" b="1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6563" marR="6563" marT="6563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CH" sz="800" b="1" u="none" strike="noStrike">
                          <a:effectLst/>
                          <a:latin typeface="Century Gothic" panose="020B0502020202020204" pitchFamily="34" charset="0"/>
                        </a:rPr>
                        <a:t>1</a:t>
                      </a:r>
                      <a:endParaRPr lang="fr-CH" sz="800" b="1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6563" marR="6563" marT="6563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H" sz="800" b="0" i="1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⇐ INDEX</a:t>
                      </a:r>
                    </a:p>
                  </a:txBody>
                  <a:tcPr marL="6563" marR="6563" marT="6563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CH" sz="800" u="none" strike="noStrike" dirty="0">
                          <a:effectLst/>
                          <a:latin typeface="Century Gothic" panose="020B0502020202020204" pitchFamily="34" charset="0"/>
                        </a:rPr>
                        <a:t>la stocker en 1</a:t>
                      </a:r>
                      <a:endParaRPr lang="fr-CH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6563" marR="6563" marT="6563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1473933"/>
                  </a:ext>
                </a:extLst>
              </a:tr>
              <a:tr h="144000">
                <a:tc>
                  <a:txBody>
                    <a:bodyPr/>
                    <a:lstStyle/>
                    <a:p>
                      <a:pPr algn="r" fontAlgn="b"/>
                      <a:endParaRPr lang="fr-CH" sz="800" b="0" i="1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6563" marR="6563" marT="6563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6E8D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CH" sz="800" i="1" u="none" strike="noStrike">
                          <a:effectLst/>
                          <a:latin typeface="Century Gothic" panose="020B0502020202020204" pitchFamily="34" charset="0"/>
                        </a:rPr>
                        <a:t>4</a:t>
                      </a:r>
                      <a:endParaRPr lang="fr-CH" sz="800" b="0" i="1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6563" marR="6563" marT="6563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6E8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CH" sz="800" b="1" u="none" strike="noStrike" dirty="0">
                          <a:effectLst/>
                          <a:latin typeface="Century Gothic" panose="020B0502020202020204" pitchFamily="34" charset="0"/>
                        </a:rPr>
                        <a:t>LDK</a:t>
                      </a:r>
                      <a:endParaRPr lang="fr-CH" sz="800" b="1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6563" marR="6563" marT="6563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6E8D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CH" sz="800" b="1" u="none" strike="noStrike" dirty="0"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lang="fr-CH" sz="800" b="1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6563" marR="6563" marT="6563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6E8D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H" sz="800" b="0" i="1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⇒ FIBO_0</a:t>
                      </a:r>
                    </a:p>
                  </a:txBody>
                  <a:tcPr marL="6563" marR="6563" marT="6563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6E8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CH" sz="800" u="none" strike="noStrike" dirty="0">
                          <a:effectLst/>
                          <a:latin typeface="Century Gothic" panose="020B0502020202020204" pitchFamily="34" charset="0"/>
                        </a:rPr>
                        <a:t>attribuer 0 à  valeur Fibonacci_0</a:t>
                      </a:r>
                      <a:endParaRPr lang="fr-CH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6563" marR="6563" marT="6563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6E8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51600976"/>
                  </a:ext>
                </a:extLst>
              </a:tr>
              <a:tr h="144000">
                <a:tc>
                  <a:txBody>
                    <a:bodyPr/>
                    <a:lstStyle/>
                    <a:p>
                      <a:pPr algn="r" fontAlgn="b"/>
                      <a:endParaRPr lang="fr-CH" sz="800" b="1" i="1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6563" marR="6563" marT="6563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CH" sz="800" i="1" u="none" strike="noStrike" dirty="0">
                          <a:effectLst/>
                          <a:latin typeface="Century Gothic" panose="020B0502020202020204" pitchFamily="34" charset="0"/>
                        </a:rPr>
                        <a:t>5</a:t>
                      </a:r>
                      <a:endParaRPr lang="fr-CH" sz="800" b="0" i="1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6563" marR="6563" marT="6563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CH" sz="800" b="1" u="none" strike="noStrike" dirty="0">
                          <a:effectLst/>
                          <a:latin typeface="Century Gothic" panose="020B0502020202020204" pitchFamily="34" charset="0"/>
                        </a:rPr>
                        <a:t>STA</a:t>
                      </a:r>
                      <a:endParaRPr lang="fr-CH" sz="800" b="1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6563" marR="6563" marT="6563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CH" sz="800" b="1" u="none" strike="noStrike" dirty="0">
                          <a:effectLst/>
                          <a:latin typeface="Century Gothic" panose="020B0502020202020204" pitchFamily="34" charset="0"/>
                        </a:rPr>
                        <a:t>9</a:t>
                      </a:r>
                      <a:endParaRPr lang="fr-CH" sz="800" b="1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6563" marR="6563" marT="6563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H" sz="800" b="0" i="1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⇐ FIBO_-_2</a:t>
                      </a:r>
                    </a:p>
                  </a:txBody>
                  <a:tcPr marL="6563" marR="6563" marT="6563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CH" sz="800" u="none" strike="noStrike" dirty="0">
                          <a:effectLst/>
                          <a:latin typeface="Century Gothic" panose="020B0502020202020204" pitchFamily="34" charset="0"/>
                        </a:rPr>
                        <a:t>le stocker en 9</a:t>
                      </a:r>
                      <a:endParaRPr lang="fr-CH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6563" marR="6563" marT="6563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14964486"/>
                  </a:ext>
                </a:extLst>
              </a:tr>
              <a:tr h="144000">
                <a:tc>
                  <a:txBody>
                    <a:bodyPr/>
                    <a:lstStyle/>
                    <a:p>
                      <a:pPr algn="r" fontAlgn="b"/>
                      <a:endParaRPr lang="fr-CH" sz="800" b="0" i="1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6563" marR="6563" marT="6563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6E8D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CH" sz="800" i="1" u="none" strike="noStrike" dirty="0">
                          <a:effectLst/>
                          <a:latin typeface="Century Gothic" panose="020B0502020202020204" pitchFamily="34" charset="0"/>
                        </a:rPr>
                        <a:t>6</a:t>
                      </a:r>
                      <a:endParaRPr lang="fr-CH" sz="800" b="0" i="1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6563" marR="6563" marT="6563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6E8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CH" sz="800" b="1" u="none" strike="noStrike">
                          <a:effectLst/>
                          <a:latin typeface="Century Gothic" panose="020B0502020202020204" pitchFamily="34" charset="0"/>
                        </a:rPr>
                        <a:t>LDK</a:t>
                      </a:r>
                      <a:endParaRPr lang="fr-CH" sz="800" b="1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6563" marR="6563" marT="6563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6E8D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CH" sz="800" b="1" u="none" strike="noStrike" dirty="0">
                          <a:effectLst/>
                          <a:latin typeface="Century Gothic" panose="020B0502020202020204" pitchFamily="34" charset="0"/>
                        </a:rPr>
                        <a:t>1</a:t>
                      </a:r>
                      <a:endParaRPr lang="fr-CH" sz="800" b="1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6563" marR="6563" marT="6563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6E8D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H" sz="800" b="0" i="1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⇒ FIBO_1</a:t>
                      </a:r>
                    </a:p>
                  </a:txBody>
                  <a:tcPr marL="6563" marR="6563" marT="6563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6E8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CH" sz="800" u="none" strike="noStrike" dirty="0">
                          <a:effectLst/>
                          <a:latin typeface="Century Gothic" panose="020B0502020202020204" pitchFamily="34" charset="0"/>
                        </a:rPr>
                        <a:t>attribuer 1 à valeur Fibonacci_1</a:t>
                      </a:r>
                      <a:endParaRPr lang="fr-CH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6563" marR="6563" marT="6563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6E8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76843373"/>
                  </a:ext>
                </a:extLst>
              </a:tr>
              <a:tr h="144000">
                <a:tc>
                  <a:txBody>
                    <a:bodyPr/>
                    <a:lstStyle/>
                    <a:p>
                      <a:pPr algn="r" fontAlgn="b"/>
                      <a:endParaRPr lang="fr-CH" sz="800" b="1" i="1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6563" marR="6563" marT="6563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CH" sz="800" i="1" u="none" strike="noStrike" dirty="0">
                          <a:effectLst/>
                          <a:latin typeface="Century Gothic" panose="020B0502020202020204" pitchFamily="34" charset="0"/>
                        </a:rPr>
                        <a:t>7</a:t>
                      </a:r>
                      <a:endParaRPr lang="fr-CH" sz="800" b="0" i="1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6563" marR="6563" marT="6563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CH" sz="800" b="1" u="none" strike="noStrike" dirty="0">
                          <a:effectLst/>
                          <a:latin typeface="Century Gothic" panose="020B0502020202020204" pitchFamily="34" charset="0"/>
                        </a:rPr>
                        <a:t>STA</a:t>
                      </a:r>
                      <a:endParaRPr lang="fr-CH" sz="800" b="1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6563" marR="6563" marT="6563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CH" sz="800" b="1" u="none" strike="noStrike" dirty="0">
                          <a:effectLst/>
                          <a:latin typeface="Century Gothic" panose="020B0502020202020204" pitchFamily="34" charset="0"/>
                        </a:rPr>
                        <a:t>8</a:t>
                      </a:r>
                      <a:endParaRPr lang="fr-CH" sz="800" b="1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6563" marR="6563" marT="6563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H" sz="800" b="0" i="1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⇐ FIBO_-_1</a:t>
                      </a:r>
                    </a:p>
                  </a:txBody>
                  <a:tcPr marL="6563" marR="6563" marT="6563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CH" sz="800" u="none" strike="noStrike" dirty="0">
                          <a:effectLst/>
                          <a:latin typeface="Century Gothic" panose="020B0502020202020204" pitchFamily="34" charset="0"/>
                        </a:rPr>
                        <a:t>le  stocker en 8</a:t>
                      </a:r>
                      <a:endParaRPr lang="fr-CH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6563" marR="6563" marT="6563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5871082"/>
                  </a:ext>
                </a:extLst>
              </a:tr>
              <a:tr h="144000">
                <a:tc>
                  <a:txBody>
                    <a:bodyPr/>
                    <a:lstStyle/>
                    <a:p>
                      <a:pPr algn="l" fontAlgn="b"/>
                      <a:r>
                        <a:rPr lang="fr-CH" sz="800" u="none" strike="noStrike" dirty="0">
                          <a:effectLst/>
                          <a:latin typeface="Century Gothic" panose="020B0502020202020204" pitchFamily="34" charset="0"/>
                        </a:rPr>
                        <a:t>INDEX_UPDATE :</a:t>
                      </a:r>
                      <a:endParaRPr lang="fr-CH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6563" marR="6563" marT="6563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CH" sz="800" i="1" u="none" strike="noStrike" dirty="0">
                          <a:effectLst/>
                          <a:latin typeface="Century Gothic" panose="020B0502020202020204" pitchFamily="34" charset="0"/>
                        </a:rPr>
                        <a:t>8</a:t>
                      </a:r>
                      <a:endParaRPr lang="fr-CH" sz="800" b="0" i="1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6563" marR="6563" marT="6563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6E8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CH" sz="800" b="1" u="none" strike="noStrike" dirty="0">
                          <a:effectLst/>
                          <a:latin typeface="Century Gothic" panose="020B0502020202020204" pitchFamily="34" charset="0"/>
                        </a:rPr>
                        <a:t>LDA</a:t>
                      </a:r>
                      <a:endParaRPr lang="fr-CH" sz="800" b="1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6563" marR="6563" marT="6563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6E8D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CH" sz="800" b="1" u="none" strike="noStrike" dirty="0">
                          <a:effectLst/>
                          <a:latin typeface="Century Gothic" panose="020B0502020202020204" pitchFamily="34" charset="0"/>
                        </a:rPr>
                        <a:t>1</a:t>
                      </a:r>
                      <a:endParaRPr lang="fr-CH" sz="800" b="1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6563" marR="6563" marT="6563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6E8D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H" sz="800" b="0" i="1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⇒ INDEX</a:t>
                      </a:r>
                    </a:p>
                  </a:txBody>
                  <a:tcPr marL="6563" marR="6563" marT="6563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6E8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CH" sz="800" u="none" strike="noStrike" dirty="0">
                          <a:effectLst/>
                          <a:latin typeface="Century Gothic" panose="020B0502020202020204" pitchFamily="34" charset="0"/>
                        </a:rPr>
                        <a:t>charger index nombre Fibonacci voulu depuis 1</a:t>
                      </a:r>
                      <a:endParaRPr lang="fr-CH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6563" marR="6563" marT="6563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6E8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0410580"/>
                  </a:ext>
                </a:extLst>
              </a:tr>
              <a:tr h="144000">
                <a:tc>
                  <a:txBody>
                    <a:bodyPr/>
                    <a:lstStyle/>
                    <a:p>
                      <a:pPr algn="l" fontAlgn="b"/>
                      <a:endParaRPr lang="fr-CH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6563" marR="6563" marT="6563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CH" sz="800" i="1" u="none" strike="noStrike" dirty="0">
                          <a:effectLst/>
                          <a:latin typeface="Century Gothic" panose="020B0502020202020204" pitchFamily="34" charset="0"/>
                        </a:rPr>
                        <a:t>9</a:t>
                      </a:r>
                      <a:endParaRPr lang="fr-CH" sz="800" b="0" i="1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6563" marR="6563" marT="6563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CH" sz="800" b="1" u="none" strike="noStrike" dirty="0">
                          <a:effectLst/>
                          <a:latin typeface="Century Gothic" panose="020B0502020202020204" pitchFamily="34" charset="0"/>
                        </a:rPr>
                        <a:t>SUB</a:t>
                      </a:r>
                      <a:endParaRPr lang="fr-CH" sz="800" b="1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6563" marR="6563" marT="6563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CH" sz="800" b="1" u="none" strike="noStrike" dirty="0"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lang="fr-CH" sz="800" b="1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6563" marR="6563" marT="6563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CH" sz="800" b="0" i="1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 DEC_VALUE</a:t>
                      </a:r>
                    </a:p>
                  </a:txBody>
                  <a:tcPr marL="6563" marR="6563" marT="6563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CH" sz="800" u="none" strike="noStrike" dirty="0">
                          <a:effectLst/>
                          <a:latin typeface="Century Gothic" panose="020B0502020202020204" pitchFamily="34" charset="0"/>
                        </a:rPr>
                        <a:t>lui soustraire 1 (stocké en 0)</a:t>
                      </a:r>
                      <a:endParaRPr lang="fr-CH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6563" marR="6563" marT="6563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78291508"/>
                  </a:ext>
                </a:extLst>
              </a:tr>
              <a:tr h="144000">
                <a:tc>
                  <a:txBody>
                    <a:bodyPr/>
                    <a:lstStyle/>
                    <a:p>
                      <a:pPr algn="l" fontAlgn="b"/>
                      <a:endParaRPr lang="fr-CH" sz="80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6563" marR="6563" marT="6563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6E8D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CH" sz="800" i="1" u="none" strike="noStrike" dirty="0">
                          <a:effectLst/>
                          <a:latin typeface="Century Gothic" panose="020B0502020202020204" pitchFamily="34" charset="0"/>
                        </a:rPr>
                        <a:t>10</a:t>
                      </a:r>
                      <a:endParaRPr lang="fr-CH" sz="800" b="0" i="1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6563" marR="6563" marT="6563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6E8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CH" sz="800" b="1" u="none" strike="noStrike">
                          <a:effectLst/>
                          <a:latin typeface="Century Gothic" panose="020B0502020202020204" pitchFamily="34" charset="0"/>
                        </a:rPr>
                        <a:t>BRZ</a:t>
                      </a:r>
                      <a:endParaRPr lang="fr-CH" sz="800" b="1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6563" marR="6563" marT="6563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6E8D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CH" sz="800" b="1" u="none" strike="noStrike" dirty="0">
                          <a:effectLst/>
                          <a:latin typeface="Century Gothic" panose="020B0502020202020204" pitchFamily="34" charset="0"/>
                        </a:rPr>
                        <a:t>4</a:t>
                      </a:r>
                      <a:endParaRPr lang="fr-CH" sz="800" b="1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6563" marR="6563" marT="6563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6E8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CH" sz="800" b="1" i="1" u="none" strike="noStrike" dirty="0"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Z=0 END</a:t>
                      </a:r>
                    </a:p>
                  </a:txBody>
                  <a:tcPr marL="6563" marR="6563" marT="6563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CH" sz="800" u="none" strike="noStrike" dirty="0">
                          <a:effectLst/>
                          <a:latin typeface="Century Gothic" panose="020B0502020202020204" pitchFamily="34" charset="0"/>
                        </a:rPr>
                        <a:t>sauter 4 pas en avant (END) si index Fibonacci est zéro</a:t>
                      </a:r>
                      <a:endParaRPr lang="fr-CH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6563" marR="6563" marT="6563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6E8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62081670"/>
                  </a:ext>
                </a:extLst>
              </a:tr>
              <a:tr h="144000">
                <a:tc>
                  <a:txBody>
                    <a:bodyPr/>
                    <a:lstStyle/>
                    <a:p>
                      <a:pPr algn="l" fontAlgn="b"/>
                      <a:endParaRPr lang="fr-CH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6563" marR="6563" marT="6563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CH" sz="800" i="1" u="none" strike="noStrike" dirty="0">
                          <a:effectLst/>
                          <a:latin typeface="Century Gothic" panose="020B0502020202020204" pitchFamily="34" charset="0"/>
                        </a:rPr>
                        <a:t>11</a:t>
                      </a:r>
                      <a:endParaRPr lang="fr-CH" sz="800" b="0" i="1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6563" marR="6563" marT="6563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CH" sz="800" b="1" u="none" strike="noStrike" dirty="0">
                          <a:effectLst/>
                          <a:latin typeface="Century Gothic" panose="020B0502020202020204" pitchFamily="34" charset="0"/>
                        </a:rPr>
                        <a:t>STA</a:t>
                      </a:r>
                      <a:endParaRPr lang="fr-CH" sz="800" b="1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6563" marR="6563" marT="6563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CH" sz="800" b="1" u="none" strike="noStrike" dirty="0">
                          <a:effectLst/>
                          <a:latin typeface="Century Gothic" panose="020B0502020202020204" pitchFamily="34" charset="0"/>
                        </a:rPr>
                        <a:t>1</a:t>
                      </a:r>
                      <a:endParaRPr lang="fr-CH" sz="800" b="1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6563" marR="6563" marT="6563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H" sz="800" b="0" i="1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⇐ INDEX</a:t>
                      </a:r>
                    </a:p>
                  </a:txBody>
                  <a:tcPr marL="6563" marR="6563" marT="6563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CH" sz="800" u="none" strike="noStrike" dirty="0">
                          <a:effectLst/>
                          <a:latin typeface="Century Gothic" panose="020B0502020202020204" pitchFamily="34" charset="0"/>
                        </a:rPr>
                        <a:t>enregistrer nouvel index Fibonacci en 1</a:t>
                      </a:r>
                      <a:endParaRPr lang="fr-CH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6563" marR="6563" marT="6563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80521124"/>
                  </a:ext>
                </a:extLst>
              </a:tr>
              <a:tr h="144000">
                <a:tc>
                  <a:txBody>
                    <a:bodyPr/>
                    <a:lstStyle/>
                    <a:p>
                      <a:pPr algn="l" fontAlgn="b"/>
                      <a:endParaRPr lang="fr-CH" sz="80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6563" marR="6563" marT="6563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6E8D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CH" sz="800" i="1" u="none" strike="noStrike" dirty="0">
                          <a:effectLst/>
                          <a:latin typeface="Century Gothic" panose="020B0502020202020204" pitchFamily="34" charset="0"/>
                        </a:rPr>
                        <a:t>12</a:t>
                      </a:r>
                      <a:endParaRPr lang="fr-CH" sz="800" b="0" i="1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6563" marR="6563" marT="6563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6E8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CH" sz="800" b="1" u="none" strike="noStrike">
                          <a:effectLst/>
                          <a:latin typeface="Century Gothic" panose="020B0502020202020204" pitchFamily="34" charset="0"/>
                        </a:rPr>
                        <a:t>JSR</a:t>
                      </a:r>
                      <a:endParaRPr lang="fr-CH" sz="800" b="1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6563" marR="6563" marT="6563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6E8D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CH" sz="800" b="1" u="none" strike="noStrike" dirty="0">
                          <a:effectLst/>
                          <a:latin typeface="Century Gothic" panose="020B0502020202020204" pitchFamily="34" charset="0"/>
                        </a:rPr>
                        <a:t>4</a:t>
                      </a:r>
                      <a:endParaRPr lang="fr-CH" sz="800" b="1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6563" marR="6563" marT="6563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6E8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CH" sz="800" i="1" u="none" strike="noStrike" dirty="0">
                          <a:effectLst/>
                          <a:latin typeface="Century Gothic" panose="020B0502020202020204" pitchFamily="34" charset="0"/>
                        </a:rPr>
                        <a:t>FIBO</a:t>
                      </a:r>
                      <a:endParaRPr lang="fr-CH" sz="800" b="0" i="1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6563" marR="6563" marT="6563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CH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sauter 4 pas en avant vers sous-routine (FIBO)</a:t>
                      </a: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6E8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8714367"/>
                  </a:ext>
                </a:extLst>
              </a:tr>
              <a:tr h="144000">
                <a:tc>
                  <a:txBody>
                    <a:bodyPr/>
                    <a:lstStyle/>
                    <a:p>
                      <a:pPr algn="l" fontAlgn="b"/>
                      <a:r>
                        <a:rPr lang="fr-CH" sz="800" u="none" strike="noStrike" dirty="0">
                          <a:effectLst/>
                          <a:latin typeface="Century Gothic" panose="020B0502020202020204" pitchFamily="34" charset="0"/>
                        </a:rPr>
                        <a:t>LOOP :</a:t>
                      </a:r>
                      <a:endParaRPr lang="fr-CH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6563" marR="6563" marT="6563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CH" sz="800" i="1" u="none" strike="noStrike" dirty="0">
                          <a:effectLst/>
                          <a:latin typeface="Century Gothic" panose="020B0502020202020204" pitchFamily="34" charset="0"/>
                        </a:rPr>
                        <a:t>13</a:t>
                      </a:r>
                      <a:endParaRPr lang="fr-CH" sz="800" b="0" i="1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6563" marR="6563" marT="6563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CH" sz="800" b="1" u="none" strike="noStrike">
                          <a:effectLst/>
                          <a:latin typeface="Century Gothic" panose="020B0502020202020204" pitchFamily="34" charset="0"/>
                        </a:rPr>
                        <a:t>JMU</a:t>
                      </a:r>
                      <a:endParaRPr lang="fr-CH" sz="800" b="1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6563" marR="6563" marT="6563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CH" sz="800" b="1" u="none" strike="noStrike" dirty="0">
                          <a:effectLst/>
                          <a:latin typeface="Century Gothic" panose="020B0502020202020204" pitchFamily="34" charset="0"/>
                        </a:rPr>
                        <a:t>5</a:t>
                      </a:r>
                      <a:endParaRPr lang="fr-CH" sz="800" b="1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6563" marR="6563" marT="6563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H" sz="800" i="1" u="none" strike="noStrike" dirty="0">
                          <a:effectLst/>
                          <a:latin typeface="Century Gothic" panose="020B0502020202020204" pitchFamily="34" charset="0"/>
                        </a:rPr>
                        <a:t>INDEX_UPDATE</a:t>
                      </a:r>
                    </a:p>
                  </a:txBody>
                  <a:tcPr marL="6563" marR="6563" marT="6563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CH" sz="800" u="none" strike="noStrike" dirty="0">
                          <a:effectLst/>
                          <a:latin typeface="Century Gothic" panose="020B0502020202020204" pitchFamily="34" charset="0"/>
                        </a:rPr>
                        <a:t>sauter 5 pas en arrière (INDEX_UPDATE)</a:t>
                      </a:r>
                      <a:endParaRPr lang="fr-CH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6563" marR="6563" marT="6563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87780586"/>
                  </a:ext>
                </a:extLst>
              </a:tr>
              <a:tr h="144000">
                <a:tc>
                  <a:txBody>
                    <a:bodyPr/>
                    <a:lstStyle/>
                    <a:p>
                      <a:pPr algn="l" fontAlgn="b"/>
                      <a:r>
                        <a:rPr lang="fr-CH" sz="800" b="1" u="none" strike="noStrike" dirty="0"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END :</a:t>
                      </a:r>
                      <a:endParaRPr lang="fr-CH" sz="800" b="1" i="0" u="none" strike="noStrike" dirty="0">
                        <a:solidFill>
                          <a:schemeClr val="bg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6563" marR="6563" marT="6563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CH" sz="800" i="1" u="none" strike="noStrike" dirty="0">
                          <a:effectLst/>
                          <a:latin typeface="Century Gothic" panose="020B0502020202020204" pitchFamily="34" charset="0"/>
                        </a:rPr>
                        <a:t>14</a:t>
                      </a:r>
                      <a:endParaRPr lang="fr-CH" sz="800" b="0" i="1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6563" marR="6563" marT="6563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6E8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CH" sz="800" b="1" u="none" strike="noStrike" dirty="0">
                          <a:effectLst/>
                          <a:latin typeface="Century Gothic" panose="020B0502020202020204" pitchFamily="34" charset="0"/>
                        </a:rPr>
                        <a:t>JMD</a:t>
                      </a:r>
                      <a:endParaRPr lang="fr-CH" sz="800" b="1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6563" marR="6563" marT="6563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6E8D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CH" sz="800" b="1" u="none" strike="noStrike" dirty="0"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lang="fr-CH" sz="800" b="1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6563" marR="6563" marT="6563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6E8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CH" sz="800" b="0" i="1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6563" marR="6563" marT="6563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6E8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CH" sz="800" u="none" strike="noStrike" dirty="0">
                          <a:effectLst/>
                          <a:latin typeface="Century Gothic" panose="020B0502020202020204" pitchFamily="34" charset="0"/>
                        </a:rPr>
                        <a:t>FIN du programme</a:t>
                      </a:r>
                      <a:endParaRPr lang="fr-CH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6563" marR="6563" marT="6563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6E8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4557844"/>
                  </a:ext>
                </a:extLst>
              </a:tr>
              <a:tr h="144000">
                <a:tc>
                  <a:txBody>
                    <a:bodyPr/>
                    <a:lstStyle/>
                    <a:p>
                      <a:pPr algn="l" fontAlgn="b"/>
                      <a:endParaRPr lang="fr-CH" sz="80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6563" marR="6563" marT="6563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CH" sz="800" i="1" u="none" strike="noStrike">
                          <a:effectLst/>
                          <a:latin typeface="Century Gothic" panose="020B0502020202020204" pitchFamily="34" charset="0"/>
                        </a:rPr>
                        <a:t>15</a:t>
                      </a:r>
                      <a:endParaRPr lang="fr-CH" sz="800" b="0" i="1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6563" marR="6563" marT="6563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CH" sz="800" b="1" u="none" strike="noStrike" dirty="0">
                          <a:effectLst/>
                          <a:latin typeface="Century Gothic" panose="020B0502020202020204" pitchFamily="34" charset="0"/>
                        </a:rPr>
                        <a:t>NOP</a:t>
                      </a:r>
                      <a:endParaRPr lang="fr-CH" sz="800" b="1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6563" marR="6563" marT="6563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CH" sz="800" b="1" u="none" strike="noStrike" dirty="0"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lang="fr-CH" sz="800" b="1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6563" marR="6563" marT="6563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CH" sz="800" b="0" i="1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6563" marR="6563" marT="6563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CH" sz="800" u="none" strike="noStrike" dirty="0">
                          <a:effectLst/>
                          <a:latin typeface="Century Gothic" panose="020B0502020202020204" pitchFamily="34" charset="0"/>
                        </a:rPr>
                        <a:t>Espace de sécurité</a:t>
                      </a:r>
                      <a:endParaRPr lang="fr-CH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6563" marR="6563" marT="6563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93127977"/>
                  </a:ext>
                </a:extLst>
              </a:tr>
              <a:tr h="144000">
                <a:tc>
                  <a:txBody>
                    <a:bodyPr/>
                    <a:lstStyle/>
                    <a:p>
                      <a:pPr algn="l" fontAlgn="b"/>
                      <a:r>
                        <a:rPr lang="fr-CH" sz="800" u="none" strike="noStrike" dirty="0">
                          <a:effectLst/>
                          <a:latin typeface="Century Gothic" panose="020B0502020202020204" pitchFamily="34" charset="0"/>
                        </a:rPr>
                        <a:t>FIBO :</a:t>
                      </a:r>
                      <a:endParaRPr lang="fr-CH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6563" marR="6563" marT="6563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CH" sz="800" i="1" u="none" strike="noStrike" dirty="0">
                          <a:effectLst/>
                          <a:latin typeface="Century Gothic" panose="020B0502020202020204" pitchFamily="34" charset="0"/>
                        </a:rPr>
                        <a:t>16</a:t>
                      </a:r>
                      <a:endParaRPr lang="fr-CH" sz="800" b="0" i="1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6563" marR="6563" marT="6563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6E8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CH" sz="800" b="1" u="none" strike="noStrike" dirty="0">
                          <a:effectLst/>
                          <a:latin typeface="Century Gothic" panose="020B0502020202020204" pitchFamily="34" charset="0"/>
                        </a:rPr>
                        <a:t>LDA</a:t>
                      </a:r>
                      <a:endParaRPr lang="fr-CH" sz="800" b="1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6563" marR="6563" marT="6563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6E8D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CH" sz="800" b="1" u="none" strike="noStrike" dirty="0">
                          <a:effectLst/>
                          <a:latin typeface="Century Gothic" panose="020B0502020202020204" pitchFamily="34" charset="0"/>
                        </a:rPr>
                        <a:t>8</a:t>
                      </a:r>
                      <a:endParaRPr lang="fr-CH" sz="800" b="1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6563" marR="6563" marT="6563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6E8D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H" sz="800" b="0" i="1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⇒ FIBO_-_1</a:t>
                      </a:r>
                    </a:p>
                  </a:txBody>
                  <a:tcPr marL="6563" marR="6563" marT="6563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6E8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CH" sz="800" u="none" strike="noStrike" dirty="0">
                          <a:effectLst/>
                          <a:latin typeface="Century Gothic" panose="020B0502020202020204" pitchFamily="34" charset="0"/>
                        </a:rPr>
                        <a:t>charge nombre Fibonacci - 1 depuis 8</a:t>
                      </a:r>
                      <a:endParaRPr lang="fr-CH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6563" marR="6563" marT="6563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6E8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25606039"/>
                  </a:ext>
                </a:extLst>
              </a:tr>
              <a:tr h="144000">
                <a:tc>
                  <a:txBody>
                    <a:bodyPr/>
                    <a:lstStyle/>
                    <a:p>
                      <a:pPr algn="r" fontAlgn="b"/>
                      <a:endParaRPr lang="fr-CH" sz="800" b="1" i="1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6563" marR="6563" marT="6563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CH" sz="800" i="1" u="none" strike="noStrike" dirty="0">
                          <a:effectLst/>
                          <a:latin typeface="Century Gothic" panose="020B0502020202020204" pitchFamily="34" charset="0"/>
                        </a:rPr>
                        <a:t>17</a:t>
                      </a:r>
                      <a:endParaRPr lang="fr-CH" sz="800" b="0" i="1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6563" marR="6563" marT="6563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CH" sz="800" b="1" u="none" strike="noStrike" dirty="0">
                          <a:effectLst/>
                          <a:latin typeface="Century Gothic" panose="020B0502020202020204" pitchFamily="34" charset="0"/>
                        </a:rPr>
                        <a:t>STA</a:t>
                      </a:r>
                      <a:endParaRPr lang="fr-CH" sz="800" b="1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6563" marR="6563" marT="6563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CH" sz="800" b="1" u="none" strike="noStrike" dirty="0">
                          <a:effectLst/>
                          <a:latin typeface="Century Gothic" panose="020B0502020202020204" pitchFamily="34" charset="0"/>
                        </a:rPr>
                        <a:t>2</a:t>
                      </a:r>
                      <a:endParaRPr lang="fr-CH" sz="800" b="1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6563" marR="6563" marT="6563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H" sz="800" b="0" i="1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⇐ TEMP</a:t>
                      </a:r>
                    </a:p>
                  </a:txBody>
                  <a:tcPr marL="6563" marR="6563" marT="6563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CH" sz="800" u="none" strike="noStrike" dirty="0">
                          <a:effectLst/>
                          <a:latin typeface="Century Gothic" panose="020B0502020202020204" pitchFamily="34" charset="0"/>
                        </a:rPr>
                        <a:t>le stocker en 2</a:t>
                      </a:r>
                      <a:endParaRPr lang="fr-CH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6563" marR="6563" marT="6563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35632261"/>
                  </a:ext>
                </a:extLst>
              </a:tr>
              <a:tr h="144000">
                <a:tc>
                  <a:txBody>
                    <a:bodyPr/>
                    <a:lstStyle/>
                    <a:p>
                      <a:pPr algn="l" fontAlgn="b"/>
                      <a:endParaRPr lang="fr-CH" sz="80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6563" marR="6563" marT="6563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6E8D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CH" sz="800" i="1" u="none" strike="noStrike" dirty="0">
                          <a:effectLst/>
                          <a:latin typeface="Century Gothic" panose="020B0502020202020204" pitchFamily="34" charset="0"/>
                        </a:rPr>
                        <a:t>18</a:t>
                      </a:r>
                      <a:endParaRPr lang="fr-CH" sz="800" b="0" i="1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6563" marR="6563" marT="6563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6E8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CH" sz="800" b="1" u="none" strike="noStrike" dirty="0">
                          <a:effectLst/>
                          <a:latin typeface="Century Gothic" panose="020B0502020202020204" pitchFamily="34" charset="0"/>
                        </a:rPr>
                        <a:t>LDA</a:t>
                      </a:r>
                      <a:endParaRPr lang="fr-CH" sz="800" b="1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6563" marR="6563" marT="6563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6E8D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CH" sz="800" b="1" u="none" strike="noStrike" dirty="0">
                          <a:effectLst/>
                          <a:latin typeface="Century Gothic" panose="020B0502020202020204" pitchFamily="34" charset="0"/>
                        </a:rPr>
                        <a:t>9</a:t>
                      </a:r>
                      <a:endParaRPr lang="fr-CH" sz="800" b="1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6563" marR="6563" marT="6563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6E8D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H" sz="800" b="0" i="1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⇒ FIBO_-_2</a:t>
                      </a:r>
                    </a:p>
                  </a:txBody>
                  <a:tcPr marL="6563" marR="6563" marT="6563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6E8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CH" sz="800" u="none" strike="noStrike" dirty="0">
                          <a:effectLst/>
                          <a:latin typeface="Century Gothic" panose="020B0502020202020204" pitchFamily="34" charset="0"/>
                        </a:rPr>
                        <a:t>charge nombre Fibonacci - 2 depuis 9</a:t>
                      </a:r>
                      <a:endParaRPr lang="fr-CH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6563" marR="6563" marT="6563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6E8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26229297"/>
                  </a:ext>
                </a:extLst>
              </a:tr>
              <a:tr h="144000">
                <a:tc>
                  <a:txBody>
                    <a:bodyPr/>
                    <a:lstStyle/>
                    <a:p>
                      <a:pPr algn="l" fontAlgn="b"/>
                      <a:endParaRPr lang="fr-CH" sz="80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6563" marR="6563" marT="6563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CH" sz="800" i="1" u="none" strike="noStrike">
                          <a:effectLst/>
                          <a:latin typeface="Century Gothic" panose="020B0502020202020204" pitchFamily="34" charset="0"/>
                        </a:rPr>
                        <a:t>19</a:t>
                      </a:r>
                      <a:endParaRPr lang="fr-CH" sz="800" b="0" i="1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6563" marR="6563" marT="6563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CH" sz="800" b="1" u="none" strike="noStrike" dirty="0">
                          <a:effectLst/>
                          <a:latin typeface="Century Gothic" panose="020B0502020202020204" pitchFamily="34" charset="0"/>
                        </a:rPr>
                        <a:t>ADD</a:t>
                      </a:r>
                      <a:endParaRPr lang="fr-CH" sz="800" b="1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6563" marR="6563" marT="6563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CH" sz="800" b="1" u="none" strike="noStrike" dirty="0">
                          <a:effectLst/>
                          <a:latin typeface="Century Gothic" panose="020B0502020202020204" pitchFamily="34" charset="0"/>
                        </a:rPr>
                        <a:t>8</a:t>
                      </a:r>
                      <a:endParaRPr lang="fr-CH" sz="800" b="1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6563" marR="6563" marT="6563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H" sz="800" b="0" i="1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+ FIBO_-_1</a:t>
                      </a:r>
                    </a:p>
                  </a:txBody>
                  <a:tcPr marL="6563" marR="6563" marT="6563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CH" sz="800" u="none" strike="noStrike" dirty="0">
                          <a:effectLst/>
                          <a:latin typeface="Century Gothic" panose="020B0502020202020204" pitchFamily="34" charset="0"/>
                        </a:rPr>
                        <a:t>additionner avec nombre Fibonacci - 1 depuis 8</a:t>
                      </a:r>
                      <a:endParaRPr lang="fr-CH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6563" marR="6563" marT="6563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48298663"/>
                  </a:ext>
                </a:extLst>
              </a:tr>
              <a:tr h="144000">
                <a:tc>
                  <a:txBody>
                    <a:bodyPr/>
                    <a:lstStyle/>
                    <a:p>
                      <a:pPr algn="l" fontAlgn="b"/>
                      <a:endParaRPr lang="fr-CH" sz="80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6563" marR="6563" marT="6563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6E8D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CH" sz="800" i="1" u="none" strike="noStrike">
                          <a:effectLst/>
                          <a:latin typeface="Century Gothic" panose="020B0502020202020204" pitchFamily="34" charset="0"/>
                        </a:rPr>
                        <a:t>20</a:t>
                      </a:r>
                      <a:endParaRPr lang="fr-CH" sz="800" b="0" i="1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6563" marR="6563" marT="6563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6E8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CH" sz="800" b="1" u="none" strike="noStrike" dirty="0">
                          <a:effectLst/>
                          <a:latin typeface="Century Gothic" panose="020B0502020202020204" pitchFamily="34" charset="0"/>
                        </a:rPr>
                        <a:t>STA</a:t>
                      </a:r>
                      <a:endParaRPr lang="fr-CH" sz="800" b="1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6563" marR="6563" marT="6563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6E8D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CH" sz="800" b="1" u="none" strike="noStrike" dirty="0">
                          <a:effectLst/>
                          <a:latin typeface="Century Gothic" panose="020B0502020202020204" pitchFamily="34" charset="0"/>
                        </a:rPr>
                        <a:t>8</a:t>
                      </a:r>
                      <a:endParaRPr lang="fr-CH" sz="800" b="1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6563" marR="6563" marT="6563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6E8D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H" sz="800" b="0" i="1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⇐ FIBO_-_1</a:t>
                      </a:r>
                    </a:p>
                  </a:txBody>
                  <a:tcPr marL="6563" marR="6563" marT="6563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6E8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CH" sz="800" u="none" strike="noStrike" dirty="0">
                          <a:effectLst/>
                          <a:latin typeface="Century Gothic" panose="020B0502020202020204" pitchFamily="34" charset="0"/>
                        </a:rPr>
                        <a:t>stocker prochain </a:t>
                      </a:r>
                      <a:r>
                        <a:rPr lang="fr-CH" sz="800" u="none" strike="noStrike" dirty="0" err="1">
                          <a:effectLst/>
                          <a:latin typeface="Century Gothic" panose="020B0502020202020204" pitchFamily="34" charset="0"/>
                        </a:rPr>
                        <a:t>Fibonnacci</a:t>
                      </a:r>
                      <a:r>
                        <a:rPr lang="fr-CH" sz="800" u="none" strike="noStrike" dirty="0">
                          <a:effectLst/>
                          <a:latin typeface="Century Gothic" panose="020B0502020202020204" pitchFamily="34" charset="0"/>
                        </a:rPr>
                        <a:t> -1 en 8</a:t>
                      </a:r>
                      <a:endParaRPr lang="fr-CH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6563" marR="6563" marT="6563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6E8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76954124"/>
                  </a:ext>
                </a:extLst>
              </a:tr>
              <a:tr h="144000">
                <a:tc>
                  <a:txBody>
                    <a:bodyPr/>
                    <a:lstStyle/>
                    <a:p>
                      <a:pPr algn="l" fontAlgn="b"/>
                      <a:endParaRPr lang="fr-CH" sz="80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6563" marR="6563" marT="6563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CH" sz="800" i="1" u="none" strike="noStrike">
                          <a:effectLst/>
                          <a:latin typeface="Century Gothic" panose="020B0502020202020204" pitchFamily="34" charset="0"/>
                        </a:rPr>
                        <a:t>21</a:t>
                      </a:r>
                      <a:endParaRPr lang="fr-CH" sz="800" b="0" i="1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6563" marR="6563" marT="6563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CH" sz="800" b="1" u="none" strike="noStrike" dirty="0">
                          <a:effectLst/>
                          <a:latin typeface="Century Gothic" panose="020B0502020202020204" pitchFamily="34" charset="0"/>
                        </a:rPr>
                        <a:t>LDA</a:t>
                      </a:r>
                      <a:endParaRPr lang="fr-CH" sz="800" b="1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6563" marR="6563" marT="6563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CH" sz="800" b="1" u="none" strike="noStrike" dirty="0">
                          <a:effectLst/>
                          <a:latin typeface="Century Gothic" panose="020B0502020202020204" pitchFamily="34" charset="0"/>
                        </a:rPr>
                        <a:t>2</a:t>
                      </a:r>
                      <a:endParaRPr lang="fr-CH" sz="800" b="1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6563" marR="6563" marT="6563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CH" sz="800" b="0" i="1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⇒ TEMP</a:t>
                      </a:r>
                    </a:p>
                  </a:txBody>
                  <a:tcPr marL="6563" marR="6563" marT="6563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CH" sz="800" u="none" strike="noStrike" dirty="0">
                          <a:effectLst/>
                          <a:latin typeface="Century Gothic" panose="020B0502020202020204" pitchFamily="34" charset="0"/>
                        </a:rPr>
                        <a:t>charger ancien Fibonacci - 1 depuis 2</a:t>
                      </a:r>
                      <a:endParaRPr lang="fr-CH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6563" marR="6563" marT="6563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97754092"/>
                  </a:ext>
                </a:extLst>
              </a:tr>
              <a:tr h="144000">
                <a:tc>
                  <a:txBody>
                    <a:bodyPr/>
                    <a:lstStyle/>
                    <a:p>
                      <a:pPr algn="l" fontAlgn="b"/>
                      <a:endParaRPr lang="fr-CH" sz="80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6563" marR="6563" marT="6563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6E8D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CH" sz="800" i="1" u="none" strike="noStrike" dirty="0">
                          <a:effectLst/>
                          <a:latin typeface="Century Gothic" panose="020B0502020202020204" pitchFamily="34" charset="0"/>
                        </a:rPr>
                        <a:t>22</a:t>
                      </a:r>
                      <a:endParaRPr lang="fr-CH" sz="800" b="0" i="1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6563" marR="6563" marT="6563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6E8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CH" sz="800" b="1" u="none" strike="noStrike" dirty="0">
                          <a:effectLst/>
                          <a:latin typeface="Century Gothic" panose="020B0502020202020204" pitchFamily="34" charset="0"/>
                        </a:rPr>
                        <a:t>STA</a:t>
                      </a:r>
                      <a:endParaRPr lang="fr-CH" sz="800" b="1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6563" marR="6563" marT="6563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6E8D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CH" sz="800" b="1" u="none" strike="noStrike" dirty="0">
                          <a:effectLst/>
                          <a:latin typeface="Century Gothic" panose="020B0502020202020204" pitchFamily="34" charset="0"/>
                        </a:rPr>
                        <a:t>9</a:t>
                      </a:r>
                      <a:endParaRPr lang="fr-CH" sz="800" b="1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6563" marR="6563" marT="6563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6E8D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H" sz="800" b="0" i="1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⇐ FIBO_-_2</a:t>
                      </a:r>
                    </a:p>
                  </a:txBody>
                  <a:tcPr marL="6563" marR="6563" marT="6563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6E8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CH" sz="800" u="none" strike="noStrike" dirty="0">
                          <a:effectLst/>
                          <a:latin typeface="Century Gothic" panose="020B0502020202020204" pitchFamily="34" charset="0"/>
                        </a:rPr>
                        <a:t>stocker nouveau Fibonacci - 2 en 9</a:t>
                      </a:r>
                      <a:endParaRPr lang="fr-CH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6563" marR="6563" marT="6563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6E8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23840762"/>
                  </a:ext>
                </a:extLst>
              </a:tr>
              <a:tr h="144000">
                <a:tc>
                  <a:txBody>
                    <a:bodyPr/>
                    <a:lstStyle/>
                    <a:p>
                      <a:pPr algn="l" fontAlgn="b"/>
                      <a:endParaRPr lang="fr-CH" sz="80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6563" marR="6563" marT="6563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CH" sz="800" i="1" u="none" strike="noStrike" dirty="0">
                          <a:effectLst/>
                          <a:latin typeface="Century Gothic" panose="020B0502020202020204" pitchFamily="34" charset="0"/>
                        </a:rPr>
                        <a:t>23</a:t>
                      </a:r>
                      <a:endParaRPr lang="fr-CH" sz="800" b="0" i="1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6563" marR="6563" marT="6563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CH" sz="800" b="1" u="none" strike="noStrike">
                          <a:effectLst/>
                          <a:latin typeface="Century Gothic" panose="020B0502020202020204" pitchFamily="34" charset="0"/>
                        </a:rPr>
                        <a:t>RET</a:t>
                      </a:r>
                      <a:endParaRPr lang="fr-CH" sz="800" b="1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6563" marR="6563" marT="6563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CH" sz="800" b="1" u="none" strike="noStrike" dirty="0"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lang="fr-CH" sz="800" b="1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6563" marR="6563" marT="6563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CH" sz="800" i="1" u="none" strike="noStrike" dirty="0">
                          <a:effectLst/>
                          <a:latin typeface="Century Gothic" panose="020B0502020202020204" pitchFamily="34" charset="0"/>
                        </a:rPr>
                        <a:t>LOOP</a:t>
                      </a:r>
                      <a:endParaRPr lang="fr-CH" sz="800" b="0" i="1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6563" marR="6563" marT="6563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CH" sz="800" u="none" strike="noStrike" dirty="0">
                          <a:effectLst/>
                          <a:latin typeface="Century Gothic" panose="020B0502020202020204" pitchFamily="34" charset="0"/>
                        </a:rPr>
                        <a:t>retour à l'adresse 13 (LOOP)</a:t>
                      </a:r>
                      <a:endParaRPr lang="fr-CH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6563" marR="6563" marT="6563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60159398"/>
                  </a:ext>
                </a:extLst>
              </a:tr>
            </a:tbl>
          </a:graphicData>
        </a:graphic>
      </p:graphicFrame>
      <p:sp>
        <p:nvSpPr>
          <p:cNvPr id="8" name="ZoneTexte 7">
            <a:extLst>
              <a:ext uri="{FF2B5EF4-FFF2-40B4-BE49-F238E27FC236}">
                <a16:creationId xmlns:a16="http://schemas.microsoft.com/office/drawing/2014/main" id="{53B6DCC3-D0BE-E872-CD97-DFEDDE4A929E}"/>
              </a:ext>
            </a:extLst>
          </p:cNvPr>
          <p:cNvSpPr txBox="1"/>
          <p:nvPr/>
        </p:nvSpPr>
        <p:spPr>
          <a:xfrm>
            <a:off x="471487" y="4510698"/>
            <a:ext cx="58610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CH" sz="1000" dirty="0">
                <a:latin typeface="Source Code Pro" panose="020B0509030403020204" pitchFamily="49" charset="0"/>
                <a:ea typeface="Source Code Pro" panose="020B0509030403020204" pitchFamily="49" charset="0"/>
              </a:rPr>
              <a:t>31 10 2F 11 30 19 31 18 21 90 64 11 A4 55 40 00 28 12 29 88 18 22 19 B0</a:t>
            </a:r>
          </a:p>
        </p:txBody>
      </p:sp>
    </p:spTree>
    <p:extLst>
      <p:ext uri="{BB962C8B-B14F-4D97-AF65-F5344CB8AC3E}">
        <p14:creationId xmlns:p14="http://schemas.microsoft.com/office/powerpoint/2010/main" val="167408343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E7A5A2F-3531-08B5-FC91-CDB6AA2C50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1489" y="273845"/>
            <a:ext cx="2957512" cy="575704"/>
          </a:xfrm>
          <a:solidFill>
            <a:srgbClr val="DBE9FC"/>
          </a:solidFill>
        </p:spPr>
        <p:txBody>
          <a:bodyPr/>
          <a:lstStyle/>
          <a:p>
            <a:r>
              <a:rPr lang="fr-CH" dirty="0"/>
              <a:t>CPU</a:t>
            </a:r>
          </a:p>
        </p:txBody>
      </p:sp>
      <p:pic>
        <p:nvPicPr>
          <p:cNvPr id="6" name="Espace réservé du contenu 5" descr="Une image contenant texte, capture d’écran, diagramme, Plan&#10;&#10;Description générée automatiquement">
            <a:extLst>
              <a:ext uri="{FF2B5EF4-FFF2-40B4-BE49-F238E27FC236}">
                <a16:creationId xmlns:a16="http://schemas.microsoft.com/office/drawing/2014/main" id="{F570AC4B-6B10-33B7-E13A-D8ECB642DBD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71487" y="950258"/>
            <a:ext cx="5915025" cy="3463794"/>
          </a:xfrm>
        </p:spPr>
      </p:pic>
      <p:sp>
        <p:nvSpPr>
          <p:cNvPr id="4" name="Titre 1">
            <a:extLst>
              <a:ext uri="{FF2B5EF4-FFF2-40B4-BE49-F238E27FC236}">
                <a16:creationId xmlns:a16="http://schemas.microsoft.com/office/drawing/2014/main" id="{8FE053EF-5514-8BBE-AAD3-81FBBC424F33}"/>
              </a:ext>
            </a:extLst>
          </p:cNvPr>
          <p:cNvSpPr txBox="1">
            <a:spLocks/>
          </p:cNvSpPr>
          <p:nvPr/>
        </p:nvSpPr>
        <p:spPr>
          <a:xfrm>
            <a:off x="3429000" y="273845"/>
            <a:ext cx="2957512" cy="575704"/>
          </a:xfrm>
          <a:prstGeom prst="rect">
            <a:avLst/>
          </a:prstGeom>
          <a:solidFill>
            <a:srgbClr val="D6E8D5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r>
              <a:rPr lang="fr-CH" dirty="0"/>
              <a:t>Assembleur</a:t>
            </a:r>
          </a:p>
        </p:txBody>
      </p:sp>
    </p:spTree>
    <p:extLst>
      <p:ext uri="{BB962C8B-B14F-4D97-AF65-F5344CB8AC3E}">
        <p14:creationId xmlns:p14="http://schemas.microsoft.com/office/powerpoint/2010/main" val="19291006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AA9782A-5752-6A26-DB17-A75544C921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/>
              <a:t>Autres ressources</a:t>
            </a:r>
          </a:p>
        </p:txBody>
      </p:sp>
      <p:pic>
        <p:nvPicPr>
          <p:cNvPr id="7" name="Espace réservé du contenu 6" descr="Une image contenant capture d’écran, Caractère coloré, Graphique, carré&#10;&#10;Description générée automatiquement">
            <a:extLst>
              <a:ext uri="{FF2B5EF4-FFF2-40B4-BE49-F238E27FC236}">
                <a16:creationId xmlns:a16="http://schemas.microsoft.com/office/drawing/2014/main" id="{DCD2F618-0D1A-EAC2-C556-0DC549868D8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71488" y="905612"/>
            <a:ext cx="1773567" cy="467039"/>
          </a:xfrm>
        </p:spPr>
      </p:pic>
      <p:sp>
        <p:nvSpPr>
          <p:cNvPr id="9" name="ZoneTexte 8">
            <a:extLst>
              <a:ext uri="{FF2B5EF4-FFF2-40B4-BE49-F238E27FC236}">
                <a16:creationId xmlns:a16="http://schemas.microsoft.com/office/drawing/2014/main" id="{501EE22C-A3F9-4144-FEE1-91E806B0B4E0}"/>
              </a:ext>
            </a:extLst>
          </p:cNvPr>
          <p:cNvSpPr txBox="1"/>
          <p:nvPr/>
        </p:nvSpPr>
        <p:spPr>
          <a:xfrm>
            <a:off x="382929" y="1380927"/>
            <a:ext cx="2342596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CH" sz="1200" dirty="0">
                <a:latin typeface="Century Gothic" panose="020B0502020202020204" pitchFamily="34" charset="0"/>
              </a:rPr>
              <a:t>https://</a:t>
            </a:r>
            <a:r>
              <a:rPr lang="fr-CH" sz="1200" dirty="0" err="1">
                <a:latin typeface="Century Gothic" panose="020B0502020202020204" pitchFamily="34" charset="0"/>
              </a:rPr>
              <a:t>www.tinkercad.com</a:t>
            </a:r>
            <a:endParaRPr lang="fr-CH" sz="1200" dirty="0">
              <a:latin typeface="Century Gothic" panose="020B0502020202020204" pitchFamily="34" charset="0"/>
            </a:endParaRP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0DBDE854-F16F-7616-F6E8-4D0B6865265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979" t="21253" r="4359" b="15935"/>
          <a:stretch/>
        </p:blipFill>
        <p:spPr>
          <a:xfrm>
            <a:off x="5109318" y="918002"/>
            <a:ext cx="1431019" cy="468000"/>
          </a:xfrm>
          <a:prstGeom prst="rect">
            <a:avLst/>
          </a:prstGeom>
        </p:spPr>
      </p:pic>
      <p:sp>
        <p:nvSpPr>
          <p:cNvPr id="12" name="ZoneTexte 11">
            <a:extLst>
              <a:ext uri="{FF2B5EF4-FFF2-40B4-BE49-F238E27FC236}">
                <a16:creationId xmlns:a16="http://schemas.microsoft.com/office/drawing/2014/main" id="{9469CA24-C21C-744A-B02F-367E81183152}"/>
              </a:ext>
            </a:extLst>
          </p:cNvPr>
          <p:cNvSpPr txBox="1"/>
          <p:nvPr/>
        </p:nvSpPr>
        <p:spPr>
          <a:xfrm>
            <a:off x="4490826" y="1387320"/>
            <a:ext cx="2127097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fr-CH" sz="1200" dirty="0">
                <a:latin typeface="Century Gothic" panose="020B0502020202020204" pitchFamily="34" charset="0"/>
              </a:rPr>
              <a:t>https://</a:t>
            </a:r>
            <a:r>
              <a:rPr lang="fr-CH" sz="1200" dirty="0" err="1">
                <a:latin typeface="Century Gothic" panose="020B0502020202020204" pitchFamily="34" charset="0"/>
              </a:rPr>
              <a:t>www.kicad.org</a:t>
            </a:r>
            <a:endParaRPr lang="fr-CH" sz="1200" dirty="0">
              <a:latin typeface="Century Gothic" panose="020B0502020202020204" pitchFamily="34" charset="0"/>
            </a:endParaRP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C839B3F0-C92B-5EAA-15C8-06176949C015}"/>
              </a:ext>
            </a:extLst>
          </p:cNvPr>
          <p:cNvSpPr txBox="1"/>
          <p:nvPr/>
        </p:nvSpPr>
        <p:spPr>
          <a:xfrm>
            <a:off x="1257372" y="4353698"/>
            <a:ext cx="2252649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fr-CH" sz="1200" dirty="0">
                <a:latin typeface="Century Gothic" panose="020B0502020202020204" pitchFamily="34" charset="0"/>
              </a:rPr>
              <a:t>http://</a:t>
            </a:r>
            <a:r>
              <a:rPr lang="fr-CH" sz="1200" dirty="0" err="1">
                <a:latin typeface="Century Gothic" panose="020B0502020202020204" pitchFamily="34" charset="0"/>
              </a:rPr>
              <a:t>human-processor.xyz</a:t>
            </a:r>
            <a:endParaRPr lang="fr-CH" sz="1200" dirty="0">
              <a:latin typeface="Century Gothic" panose="020B0502020202020204" pitchFamily="34" charset="0"/>
            </a:endParaRPr>
          </a:p>
        </p:txBody>
      </p:sp>
      <p:pic>
        <p:nvPicPr>
          <p:cNvPr id="16" name="Image 15" descr="Une image contenant croquis, Police, ligne, diagramme&#10;&#10;Description générée automatiquement">
            <a:extLst>
              <a:ext uri="{FF2B5EF4-FFF2-40B4-BE49-F238E27FC236}">
                <a16:creationId xmlns:a16="http://schemas.microsoft.com/office/drawing/2014/main" id="{B8FFA41F-0602-C373-0848-E6C6415BF87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5184" y="3783415"/>
            <a:ext cx="802598" cy="767320"/>
          </a:xfrm>
          <a:prstGeom prst="rect">
            <a:avLst/>
          </a:prstGeom>
        </p:spPr>
      </p:pic>
      <p:pic>
        <p:nvPicPr>
          <p:cNvPr id="18" name="Image 17" descr="Une image contenant Police, symbole, logo, Graphique&#10;&#10;Description générée automatiquement">
            <a:extLst>
              <a:ext uri="{FF2B5EF4-FFF2-40B4-BE49-F238E27FC236}">
                <a16:creationId xmlns:a16="http://schemas.microsoft.com/office/drawing/2014/main" id="{0AF1D13A-4829-4137-9F6C-93C4CF9F03B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06768" y="928431"/>
            <a:ext cx="1604165" cy="469088"/>
          </a:xfrm>
          <a:prstGeom prst="rect">
            <a:avLst/>
          </a:prstGeom>
        </p:spPr>
      </p:pic>
      <p:sp>
        <p:nvSpPr>
          <p:cNvPr id="20" name="ZoneTexte 19">
            <a:extLst>
              <a:ext uri="{FF2B5EF4-FFF2-40B4-BE49-F238E27FC236}">
                <a16:creationId xmlns:a16="http://schemas.microsoft.com/office/drawing/2014/main" id="{E9F8E25F-76D3-28B4-1AEC-AAF917E59CD9}"/>
              </a:ext>
            </a:extLst>
          </p:cNvPr>
          <p:cNvSpPr txBox="1"/>
          <p:nvPr/>
        </p:nvSpPr>
        <p:spPr>
          <a:xfrm>
            <a:off x="2581959" y="1371141"/>
            <a:ext cx="2053785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CH" sz="1200" dirty="0">
                <a:latin typeface="Century Gothic" panose="020B0502020202020204" pitchFamily="34" charset="0"/>
              </a:rPr>
              <a:t>https://</a:t>
            </a:r>
            <a:r>
              <a:rPr lang="fr-CH" sz="1200" dirty="0" err="1">
                <a:latin typeface="Century Gothic" panose="020B0502020202020204" pitchFamily="34" charset="0"/>
              </a:rPr>
              <a:t>circuitverse.org</a:t>
            </a:r>
            <a:endParaRPr lang="fr-CH" sz="1200" dirty="0">
              <a:latin typeface="Century Gothic" panose="020B0502020202020204" pitchFamily="34" charset="0"/>
            </a:endParaRP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23F5E4BC-65D3-E131-2D10-966C15729CAA}"/>
              </a:ext>
            </a:extLst>
          </p:cNvPr>
          <p:cNvSpPr txBox="1"/>
          <p:nvPr/>
        </p:nvSpPr>
        <p:spPr>
          <a:xfrm>
            <a:off x="428874" y="4613920"/>
            <a:ext cx="4755787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CH" sz="1200" dirty="0">
                <a:latin typeface="Century Gothic" panose="020B0502020202020204" pitchFamily="34" charset="0"/>
              </a:rPr>
              <a:t>https://</a:t>
            </a:r>
            <a:r>
              <a:rPr lang="fr-CH" sz="1200" dirty="0" err="1">
                <a:latin typeface="Century Gothic" panose="020B0502020202020204" pitchFamily="34" charset="0"/>
              </a:rPr>
              <a:t>tomorrowcorporation.com</a:t>
            </a:r>
            <a:r>
              <a:rPr lang="fr-CH" sz="1200" dirty="0">
                <a:latin typeface="Century Gothic" panose="020B0502020202020204" pitchFamily="34" charset="0"/>
              </a:rPr>
              <a:t>/</a:t>
            </a:r>
            <a:r>
              <a:rPr lang="fr-CH" sz="1200" dirty="0" err="1">
                <a:latin typeface="Century Gothic" panose="020B0502020202020204" pitchFamily="34" charset="0"/>
              </a:rPr>
              <a:t>humanresourcemachine</a:t>
            </a:r>
            <a:endParaRPr lang="fr-CH" sz="1200" dirty="0">
              <a:latin typeface="Century Gothic" panose="020B0502020202020204" pitchFamily="34" charset="0"/>
            </a:endParaRPr>
          </a:p>
        </p:txBody>
      </p:sp>
      <p:grpSp>
        <p:nvGrpSpPr>
          <p:cNvPr id="25" name="Groupe 24">
            <a:extLst>
              <a:ext uri="{FF2B5EF4-FFF2-40B4-BE49-F238E27FC236}">
                <a16:creationId xmlns:a16="http://schemas.microsoft.com/office/drawing/2014/main" id="{AA2ECB5A-811F-EA7F-10EC-012202FDF631}"/>
              </a:ext>
            </a:extLst>
          </p:cNvPr>
          <p:cNvGrpSpPr/>
          <p:nvPr/>
        </p:nvGrpSpPr>
        <p:grpSpPr>
          <a:xfrm>
            <a:off x="4967864" y="3783415"/>
            <a:ext cx="1584714" cy="1085221"/>
            <a:chOff x="3254079" y="3324710"/>
            <a:chExt cx="1940652" cy="1451841"/>
          </a:xfrm>
        </p:grpSpPr>
        <p:pic>
          <p:nvPicPr>
            <p:cNvPr id="24" name="Image 23">
              <a:extLst>
                <a:ext uri="{FF2B5EF4-FFF2-40B4-BE49-F238E27FC236}">
                  <a16:creationId xmlns:a16="http://schemas.microsoft.com/office/drawing/2014/main" id="{6C91C00E-A077-83D5-5B2B-2EDEA7DD3AF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254079" y="3324710"/>
              <a:ext cx="1940652" cy="1451841"/>
            </a:xfrm>
            <a:prstGeom prst="rect">
              <a:avLst/>
            </a:prstGeom>
          </p:spPr>
        </p:pic>
        <p:pic>
          <p:nvPicPr>
            <p:cNvPr id="21" name="Image 20">
              <a:extLst>
                <a:ext uri="{FF2B5EF4-FFF2-40B4-BE49-F238E27FC236}">
                  <a16:creationId xmlns:a16="http://schemas.microsoft.com/office/drawing/2014/main" id="{C394EBB9-A46F-FCB8-D95B-423D9AC3B8F1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0" b="98718" l="0" r="98958">
                          <a14:foregroundMark x1="39063" y1="38462" x2="23958" y2="44017"/>
                          <a14:foregroundMark x1="39063" y1="17521" x2="6771" y2="61538"/>
                          <a14:foregroundMark x1="6771" y1="61538" x2="63021" y2="77350"/>
                          <a14:foregroundMark x1="63021" y1="77350" x2="38021" y2="32051"/>
                          <a14:foregroundMark x1="38021" y1="32051" x2="28125" y2="33761"/>
                          <a14:foregroundMark x1="29688" y1="30342" x2="50000" y2="27350"/>
                          <a14:foregroundMark x1="52083" y1="25214" x2="48438" y2="34188"/>
                          <a14:foregroundMark x1="46875" y1="17094" x2="70313" y2="22650"/>
                          <a14:foregroundMark x1="61979" y1="8547" x2="77083" y2="21368"/>
                          <a14:foregroundMark x1="79688" y1="11966" x2="77604" y2="61966"/>
                          <a14:foregroundMark x1="77604" y1="61966" x2="77083" y2="61966"/>
                          <a14:foregroundMark x1="78125" y1="56410" x2="48438" y2="88462"/>
                          <a14:foregroundMark x1="45833" y1="86325" x2="9896" y2="11966"/>
                          <a14:foregroundMark x1="23899" y1="8737" x2="60938" y2="10256"/>
                          <a14:foregroundMark x1="63021" y1="8547" x2="63895" y2="8432"/>
                          <a14:foregroundMark x1="83333" y1="77350" x2="83333" y2="77350"/>
                          <a14:foregroundMark x1="76563" y1="89316" x2="76563" y2="89316"/>
                          <a14:foregroundMark x1="83333" y1="89744" x2="56250" y2="92735"/>
                          <a14:foregroundMark x1="54688" y1="92735" x2="43076" y2="93441"/>
                          <a14:foregroundMark x1="14063" y1="81624" x2="14063" y2="55556"/>
                          <a14:foregroundMark x1="12500" y1="44872" x2="10417" y2="27350"/>
                          <a14:foregroundMark x1="6771" y1="62393" x2="8854" y2="79060"/>
                          <a14:foregroundMark x1="9375" y1="79060" x2="10417" y2="87607"/>
                          <a14:backgroundMark x1="0" y1="2991" x2="60417" y2="2137"/>
                          <a14:backgroundMark x1="60417" y1="2137" x2="96354" y2="2991"/>
                          <a14:backgroundMark x1="96875" y1="2991" x2="97396" y2="98718"/>
                          <a14:backgroundMark x1="97396" y1="99573" x2="1563" y2="99573"/>
                          <a14:backgroundMark x1="1563" y1="99145" x2="0" y2="58547"/>
                          <a14:backgroundMark x1="0" y1="1709" x2="3125" y2="1709"/>
                          <a14:backgroundMark x1="90625" y1="855" x2="98438" y2="1709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4216244" y="3715276"/>
              <a:ext cx="820019" cy="999398"/>
            </a:xfrm>
            <a:prstGeom prst="rect">
              <a:avLst/>
            </a:prstGeom>
          </p:spPr>
        </p:pic>
      </p:grpSp>
      <p:pic>
        <p:nvPicPr>
          <p:cNvPr id="26" name="Image 25">
            <a:extLst>
              <a:ext uri="{FF2B5EF4-FFF2-40B4-BE49-F238E27FC236}">
                <a16:creationId xmlns:a16="http://schemas.microsoft.com/office/drawing/2014/main" id="{07F95B83-2930-198A-AD51-8C9A1066FDC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906585" y="1944087"/>
            <a:ext cx="1626444" cy="1228304"/>
          </a:xfrm>
          <a:prstGeom prst="rect">
            <a:avLst/>
          </a:prstGeom>
        </p:spPr>
      </p:pic>
      <p:sp>
        <p:nvSpPr>
          <p:cNvPr id="28" name="ZoneTexte 27">
            <a:extLst>
              <a:ext uri="{FF2B5EF4-FFF2-40B4-BE49-F238E27FC236}">
                <a16:creationId xmlns:a16="http://schemas.microsoft.com/office/drawing/2014/main" id="{FDFEBD61-686B-442E-4D5A-2B86713FB52E}"/>
              </a:ext>
            </a:extLst>
          </p:cNvPr>
          <p:cNvSpPr txBox="1"/>
          <p:nvPr/>
        </p:nvSpPr>
        <p:spPr>
          <a:xfrm>
            <a:off x="3600713" y="3196049"/>
            <a:ext cx="301721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fr-CH" sz="1200" dirty="0">
                <a:latin typeface="Century Gothic" panose="020B0502020202020204" pitchFamily="34" charset="0"/>
              </a:rPr>
              <a:t>https://</a:t>
            </a:r>
            <a:r>
              <a:rPr lang="fr-CH" sz="1200" dirty="0" err="1">
                <a:latin typeface="Century Gothic" panose="020B0502020202020204" pitchFamily="34" charset="0"/>
              </a:rPr>
              <a:t>www.epsitec.ch</a:t>
            </a:r>
            <a:r>
              <a:rPr lang="fr-CH" sz="1200" dirty="0">
                <a:latin typeface="Century Gothic" panose="020B0502020202020204" pitchFamily="34" charset="0"/>
              </a:rPr>
              <a:t>/dauphin</a:t>
            </a:r>
          </a:p>
        </p:txBody>
      </p:sp>
      <p:sp>
        <p:nvSpPr>
          <p:cNvPr id="30" name="ZoneTexte 29">
            <a:extLst>
              <a:ext uri="{FF2B5EF4-FFF2-40B4-BE49-F238E27FC236}">
                <a16:creationId xmlns:a16="http://schemas.microsoft.com/office/drawing/2014/main" id="{63FA72C2-542F-B861-32A0-2A196FB005B4}"/>
              </a:ext>
            </a:extLst>
          </p:cNvPr>
          <p:cNvSpPr txBox="1"/>
          <p:nvPr/>
        </p:nvSpPr>
        <p:spPr>
          <a:xfrm>
            <a:off x="3098933" y="3439711"/>
            <a:ext cx="3537449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fr-CH" sz="1200" dirty="0">
                <a:latin typeface="Century Gothic" panose="020B0502020202020204" pitchFamily="34" charset="0"/>
              </a:rPr>
              <a:t>https://</a:t>
            </a:r>
            <a:r>
              <a:rPr lang="fr-CH" sz="1200" dirty="0" err="1">
                <a:latin typeface="Century Gothic" panose="020B0502020202020204" pitchFamily="34" charset="0"/>
              </a:rPr>
              <a:t>kunznicolas.github.io</a:t>
            </a:r>
            <a:r>
              <a:rPr lang="fr-CH" sz="1200" dirty="0">
                <a:latin typeface="Century Gothic" panose="020B0502020202020204" pitchFamily="34" charset="0"/>
              </a:rPr>
              <a:t>/</a:t>
            </a:r>
            <a:r>
              <a:rPr lang="fr-CH" sz="1200" dirty="0" err="1">
                <a:latin typeface="Century Gothic" panose="020B0502020202020204" pitchFamily="34" charset="0"/>
              </a:rPr>
              <a:t>Web_Dauphin</a:t>
            </a:r>
            <a:endParaRPr lang="fr-CH" sz="1200" dirty="0">
              <a:latin typeface="Century Gothic" panose="020B0502020202020204" pitchFamily="34" charset="0"/>
            </a:endParaRPr>
          </a:p>
        </p:txBody>
      </p:sp>
      <p:sp>
        <p:nvSpPr>
          <p:cNvPr id="32" name="ZoneTexte 31">
            <a:extLst>
              <a:ext uri="{FF2B5EF4-FFF2-40B4-BE49-F238E27FC236}">
                <a16:creationId xmlns:a16="http://schemas.microsoft.com/office/drawing/2014/main" id="{C8E1ACA6-3466-786B-02E7-B6E178180F2E}"/>
              </a:ext>
            </a:extLst>
          </p:cNvPr>
          <p:cNvSpPr txBox="1"/>
          <p:nvPr/>
        </p:nvSpPr>
        <p:spPr>
          <a:xfrm>
            <a:off x="2036641" y="4065193"/>
            <a:ext cx="2869944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fr-CH" sz="1200" dirty="0">
                <a:latin typeface="Century Gothic" panose="020B0502020202020204" pitchFamily="34" charset="0"/>
              </a:rPr>
              <a:t>https://</a:t>
            </a:r>
            <a:r>
              <a:rPr lang="fr-CH" sz="1200" dirty="0" err="1">
                <a:latin typeface="Century Gothic" panose="020B0502020202020204" pitchFamily="34" charset="0"/>
              </a:rPr>
              <a:t>peterhigginson.co.uk</a:t>
            </a:r>
            <a:r>
              <a:rPr lang="fr-CH" sz="1200" dirty="0">
                <a:latin typeface="Century Gothic" panose="020B0502020202020204" pitchFamily="34" charset="0"/>
              </a:rPr>
              <a:t>/</a:t>
            </a:r>
            <a:r>
              <a:rPr lang="fr-CH" sz="1200" dirty="0" err="1">
                <a:latin typeface="Century Gothic" panose="020B0502020202020204" pitchFamily="34" charset="0"/>
              </a:rPr>
              <a:t>lmc</a:t>
            </a:r>
            <a:endParaRPr lang="fr-CH" sz="1200" dirty="0">
              <a:latin typeface="Century Gothic" panose="020B0502020202020204" pitchFamily="34" charset="0"/>
            </a:endParaRPr>
          </a:p>
        </p:txBody>
      </p:sp>
      <p:sp>
        <p:nvSpPr>
          <p:cNvPr id="34" name="ZoneTexte 33">
            <a:extLst>
              <a:ext uri="{FF2B5EF4-FFF2-40B4-BE49-F238E27FC236}">
                <a16:creationId xmlns:a16="http://schemas.microsoft.com/office/drawing/2014/main" id="{3DFB12D2-6B6C-9895-4A45-E23EA0F29CD9}"/>
              </a:ext>
            </a:extLst>
          </p:cNvPr>
          <p:cNvSpPr txBox="1"/>
          <p:nvPr/>
        </p:nvSpPr>
        <p:spPr>
          <a:xfrm>
            <a:off x="418444" y="3452037"/>
            <a:ext cx="2846936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CH" sz="1200" dirty="0">
                <a:latin typeface="Century Gothic" panose="020B0502020202020204" pitchFamily="34" charset="0"/>
              </a:rPr>
              <a:t>https://</a:t>
            </a:r>
            <a:r>
              <a:rPr lang="fr-CH" sz="1200" dirty="0" err="1">
                <a:latin typeface="Century Gothic" panose="020B0502020202020204" pitchFamily="34" charset="0"/>
              </a:rPr>
              <a:t>cpuvisualsimulator.github.io</a:t>
            </a:r>
            <a:endParaRPr lang="fr-CH" sz="1200" dirty="0">
              <a:latin typeface="Century Gothic" panose="020B0502020202020204" pitchFamily="34" charset="0"/>
            </a:endParaRPr>
          </a:p>
        </p:txBody>
      </p:sp>
      <p:pic>
        <p:nvPicPr>
          <p:cNvPr id="36" name="Image 35" descr="Une image contenant texte, capture d’écran, diagramme, Plan&#10;&#10;Description générée automatiquement">
            <a:extLst>
              <a:ext uri="{FF2B5EF4-FFF2-40B4-BE49-F238E27FC236}">
                <a16:creationId xmlns:a16="http://schemas.microsoft.com/office/drawing/2014/main" id="{E614F223-DD12-9903-EF39-060CFE868269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17753" y="2277089"/>
            <a:ext cx="1300319" cy="1156001"/>
          </a:xfrm>
          <a:prstGeom prst="rect">
            <a:avLst/>
          </a:prstGeom>
        </p:spPr>
      </p:pic>
      <p:pic>
        <p:nvPicPr>
          <p:cNvPr id="38" name="Image 37">
            <a:extLst>
              <a:ext uri="{FF2B5EF4-FFF2-40B4-BE49-F238E27FC236}">
                <a16:creationId xmlns:a16="http://schemas.microsoft.com/office/drawing/2014/main" id="{DF29ED21-D799-F96B-B89B-78073B82D645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8929" b="89286" l="1927" r="95857">
                        <a14:foregroundMark x1="1927" y1="21429" x2="16859" y2="48214"/>
                        <a14:foregroundMark x1="16859" y1="48214" x2="65511" y2="27679"/>
                        <a14:foregroundMark x1="65511" y1="27679" x2="75626" y2="33929"/>
                        <a14:foregroundMark x1="75626" y1="33929" x2="50771" y2="44643"/>
                        <a14:foregroundMark x1="7225" y1="18750" x2="17919" y2="75893"/>
                        <a14:foregroundMark x1="17919" y1="75893" x2="47784" y2="66071"/>
                        <a14:foregroundMark x1="47784" y1="66071" x2="80250" y2="77679"/>
                        <a14:foregroundMark x1="80250" y1="77679" x2="95857" y2="58929"/>
                        <a14:foregroundMark x1="95857" y1="58929" x2="87380" y2="24107"/>
                        <a14:foregroundMark x1="87380" y1="24107" x2="6455" y2="1517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349757" y="3743205"/>
            <a:ext cx="3517900" cy="379581"/>
          </a:xfrm>
          <a:prstGeom prst="rect">
            <a:avLst/>
          </a:prstGeom>
        </p:spPr>
      </p:pic>
      <p:sp>
        <p:nvSpPr>
          <p:cNvPr id="41" name="ZoneTexte 40">
            <a:extLst>
              <a:ext uri="{FF2B5EF4-FFF2-40B4-BE49-F238E27FC236}">
                <a16:creationId xmlns:a16="http://schemas.microsoft.com/office/drawing/2014/main" id="{227DF6E7-886A-8116-20DF-AE5D0F9D8E30}"/>
              </a:ext>
            </a:extLst>
          </p:cNvPr>
          <p:cNvSpPr txBox="1"/>
          <p:nvPr/>
        </p:nvSpPr>
        <p:spPr>
          <a:xfrm>
            <a:off x="382929" y="1638222"/>
            <a:ext cx="3430772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CH" sz="1200" dirty="0">
                <a:latin typeface="Century Gothic" panose="020B0502020202020204" pitchFamily="34" charset="0"/>
              </a:rPr>
              <a:t>https://</a:t>
            </a:r>
            <a:r>
              <a:rPr lang="fr-CH" sz="1200" dirty="0" err="1">
                <a:latin typeface="Century Gothic" panose="020B0502020202020204" pitchFamily="34" charset="0"/>
              </a:rPr>
              <a:t>upperstory.com</a:t>
            </a:r>
            <a:r>
              <a:rPr lang="fr-CH" sz="1200" dirty="0">
                <a:latin typeface="Century Gothic" panose="020B0502020202020204" pitchFamily="34" charset="0"/>
              </a:rPr>
              <a:t>/</a:t>
            </a:r>
            <a:r>
              <a:rPr lang="fr-CH" sz="1200" dirty="0" err="1">
                <a:latin typeface="Century Gothic" panose="020B0502020202020204" pitchFamily="34" charset="0"/>
              </a:rPr>
              <a:t>turingtumble</a:t>
            </a:r>
            <a:endParaRPr lang="fr-CH" sz="1200" dirty="0">
              <a:latin typeface="Century Gothic" panose="020B0502020202020204" pitchFamily="34" charset="0"/>
            </a:endParaRPr>
          </a:p>
        </p:txBody>
      </p:sp>
      <p:sp>
        <p:nvSpPr>
          <p:cNvPr id="42" name="ZoneTexte 41">
            <a:extLst>
              <a:ext uri="{FF2B5EF4-FFF2-40B4-BE49-F238E27FC236}">
                <a16:creationId xmlns:a16="http://schemas.microsoft.com/office/drawing/2014/main" id="{97246C9A-CDD5-B7F0-6EA2-659BA4D30788}"/>
              </a:ext>
            </a:extLst>
          </p:cNvPr>
          <p:cNvSpPr txBox="1"/>
          <p:nvPr/>
        </p:nvSpPr>
        <p:spPr>
          <a:xfrm>
            <a:off x="382929" y="1866781"/>
            <a:ext cx="287617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CH" sz="1200" dirty="0">
                <a:latin typeface="Century Gothic" panose="020B0502020202020204" pitchFamily="34" charset="0"/>
              </a:rPr>
              <a:t>https://</a:t>
            </a:r>
            <a:r>
              <a:rPr lang="fr-CH" sz="1200" dirty="0" err="1">
                <a:latin typeface="Century Gothic" panose="020B0502020202020204" pitchFamily="34" charset="0"/>
              </a:rPr>
              <a:t>jessecrossen.github.io</a:t>
            </a:r>
            <a:r>
              <a:rPr lang="fr-CH" sz="1200" dirty="0">
                <a:latin typeface="Century Gothic" panose="020B0502020202020204" pitchFamily="34" charset="0"/>
              </a:rPr>
              <a:t>/</a:t>
            </a:r>
            <a:r>
              <a:rPr lang="fr-CH" sz="1200" dirty="0" err="1">
                <a:latin typeface="Century Gothic" panose="020B0502020202020204" pitchFamily="34" charset="0"/>
              </a:rPr>
              <a:t>ttsim</a:t>
            </a:r>
            <a:endParaRPr lang="fr-CH" sz="1200" dirty="0">
              <a:latin typeface="Century Gothic" panose="020B0502020202020204" pitchFamily="34" charset="0"/>
            </a:endParaRPr>
          </a:p>
        </p:txBody>
      </p:sp>
      <p:pic>
        <p:nvPicPr>
          <p:cNvPr id="44" name="Image 43" descr="Une image contenant sapin, intérieur, électroménager&#10;&#10;Description générée automatiquement">
            <a:extLst>
              <a:ext uri="{FF2B5EF4-FFF2-40B4-BE49-F238E27FC236}">
                <a16:creationId xmlns:a16="http://schemas.microsoft.com/office/drawing/2014/main" id="{748E08C3-57D6-7CF9-F4F5-EEA51004AA1E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979463" y="2133861"/>
            <a:ext cx="746062" cy="1128191"/>
          </a:xfrm>
          <a:prstGeom prst="rect">
            <a:avLst/>
          </a:prstGeom>
        </p:spPr>
      </p:pic>
      <p:sp>
        <p:nvSpPr>
          <p:cNvPr id="46" name="ZoneTexte 45">
            <a:extLst>
              <a:ext uri="{FF2B5EF4-FFF2-40B4-BE49-F238E27FC236}">
                <a16:creationId xmlns:a16="http://schemas.microsoft.com/office/drawing/2014/main" id="{422583E5-145F-D0B9-9612-8D8556030ABF}"/>
              </a:ext>
            </a:extLst>
          </p:cNvPr>
          <p:cNvSpPr txBox="1"/>
          <p:nvPr/>
        </p:nvSpPr>
        <p:spPr>
          <a:xfrm>
            <a:off x="2806767" y="2185911"/>
            <a:ext cx="190886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CH" sz="1200" dirty="0">
                <a:latin typeface="Century Gothic" panose="020B0502020202020204" pitchFamily="34" charset="0"/>
              </a:rPr>
              <a:t>https://</a:t>
            </a:r>
            <a:r>
              <a:rPr lang="fr-CH" sz="1200" dirty="0" err="1">
                <a:latin typeface="Century Gothic" panose="020B0502020202020204" pitchFamily="34" charset="0"/>
              </a:rPr>
              <a:t>groupuscule.ch</a:t>
            </a:r>
            <a:r>
              <a:rPr lang="fr-CH" sz="1200" dirty="0">
                <a:latin typeface="Century Gothic" panose="020B0502020202020204" pitchFamily="34" charset="0"/>
              </a:rPr>
              <a:t>/</a:t>
            </a:r>
            <a:r>
              <a:rPr lang="fr-CH" sz="1200" dirty="0" err="1">
                <a:latin typeface="Century Gothic" panose="020B0502020202020204" pitchFamily="34" charset="0"/>
              </a:rPr>
              <a:t>OrdiMeca</a:t>
            </a:r>
            <a:r>
              <a:rPr lang="fr-CH" sz="1200" dirty="0">
                <a:latin typeface="Century Gothic" panose="020B0502020202020204" pitchFamily="34" charset="0"/>
              </a:rPr>
              <a:t>/</a:t>
            </a:r>
          </a:p>
        </p:txBody>
      </p:sp>
      <p:pic>
        <p:nvPicPr>
          <p:cNvPr id="47" name="Image 46">
            <a:extLst>
              <a:ext uri="{FF2B5EF4-FFF2-40B4-BE49-F238E27FC236}">
                <a16:creationId xmlns:a16="http://schemas.microsoft.com/office/drawing/2014/main" id="{AE92CFE2-64C8-4BD2-16DF-6527690FA8F4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843813" y="2495792"/>
            <a:ext cx="905988" cy="6047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858004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ABC1AA9-E2CB-BEB6-7D49-4000ECD025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/>
              <a:t>Améliorations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A00537B-92AE-6B49-17A2-EDF4ADEB677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25000"/>
              </a:lnSpc>
            </a:pPr>
            <a:r>
              <a:rPr lang="fr-CH" sz="3200" dirty="0"/>
              <a:t>composant CPU</a:t>
            </a:r>
          </a:p>
          <a:p>
            <a:pPr lvl="1">
              <a:lnSpc>
                <a:spcPct val="125000"/>
              </a:lnSpc>
            </a:pPr>
            <a:r>
              <a:rPr lang="fr-CH" sz="2900" dirty="0"/>
              <a:t>visualisation « interne »</a:t>
            </a:r>
          </a:p>
          <a:p>
            <a:pPr>
              <a:lnSpc>
                <a:spcPct val="125000"/>
              </a:lnSpc>
            </a:pPr>
            <a:r>
              <a:rPr lang="fr-CH" sz="3200" dirty="0"/>
              <a:t>ISA</a:t>
            </a:r>
          </a:p>
          <a:p>
            <a:pPr marL="525463" lvl="1">
              <a:lnSpc>
                <a:spcPct val="125000"/>
              </a:lnSpc>
            </a:pPr>
            <a:r>
              <a:rPr lang="fr-CH" sz="2900" dirty="0"/>
              <a:t>2 registres</a:t>
            </a:r>
          </a:p>
          <a:p>
            <a:pPr marL="525463" lvl="1">
              <a:lnSpc>
                <a:spcPct val="125000"/>
              </a:lnSpc>
            </a:pPr>
            <a:r>
              <a:rPr lang="fr-CH" sz="2900" dirty="0"/>
              <a:t>opcode « composite »</a:t>
            </a:r>
          </a:p>
          <a:p>
            <a:endParaRPr lang="fr-CH" sz="3200" dirty="0"/>
          </a:p>
        </p:txBody>
      </p:sp>
    </p:spTree>
    <p:extLst>
      <p:ext uri="{BB962C8B-B14F-4D97-AF65-F5344CB8AC3E}">
        <p14:creationId xmlns:p14="http://schemas.microsoft.com/office/powerpoint/2010/main" val="76894884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ABC1AA9-E2CB-BEB6-7D49-4000ECD025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/>
              <a:t>Conclusion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A00537B-92AE-6B49-17A2-EDF4ADEB67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1126" y="920885"/>
            <a:ext cx="6025116" cy="3948770"/>
          </a:xfrm>
        </p:spPr>
        <p:txBody>
          <a:bodyPr>
            <a:normAutofit/>
          </a:bodyPr>
          <a:lstStyle/>
          <a:p>
            <a:pPr>
              <a:lnSpc>
                <a:spcPct val="125000"/>
              </a:lnSpc>
            </a:pPr>
            <a:r>
              <a:rPr lang="fr-CH" sz="3200" dirty="0"/>
              <a:t>Sujet complexe…passionnant</a:t>
            </a:r>
          </a:p>
          <a:p>
            <a:pPr>
              <a:lnSpc>
                <a:spcPct val="125000"/>
              </a:lnSpc>
            </a:pPr>
            <a:r>
              <a:rPr lang="fr-CH" sz="3200" dirty="0"/>
              <a:t>IA processeurs</a:t>
            </a:r>
          </a:p>
          <a:p>
            <a:pPr>
              <a:lnSpc>
                <a:spcPct val="125000"/>
              </a:lnSpc>
            </a:pPr>
            <a:r>
              <a:rPr lang="fr-CH" sz="3200" dirty="0"/>
              <a:t>Utilisation comme démo DF</a:t>
            </a:r>
          </a:p>
          <a:p>
            <a:pPr>
              <a:lnSpc>
                <a:spcPct val="125000"/>
              </a:lnSpc>
            </a:pPr>
            <a:r>
              <a:rPr lang="fr-CH" sz="3200" dirty="0"/>
              <a:t>Chemin de données en DF</a:t>
            </a:r>
          </a:p>
          <a:p>
            <a:pPr>
              <a:lnSpc>
                <a:spcPct val="125000"/>
              </a:lnSpc>
            </a:pPr>
            <a:r>
              <a:rPr lang="fr-CH" sz="3200" dirty="0"/>
              <a:t>Sujet pour OC ou TM</a:t>
            </a:r>
          </a:p>
          <a:p>
            <a:endParaRPr lang="fr-CH" sz="3200" dirty="0"/>
          </a:p>
          <a:p>
            <a:endParaRPr lang="fr-CH" sz="3200" dirty="0"/>
          </a:p>
          <a:p>
            <a:endParaRPr lang="fr-CH" sz="3200" dirty="0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990B559A-E8BD-CB5A-5097-F3E8C2015AC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99748" y="1318438"/>
            <a:ext cx="1544414" cy="1396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6303873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76B8F1A-85EE-40AA-14B4-FA40C67EAD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/>
              <a:t>Bibliographie très succincte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896FDB23-16D1-DC36-B18A-AB9312CE467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fr-CH" sz="900" dirty="0">
                <a:effectLst/>
                <a:latin typeface="Century Gothic" panose="020B0502020202020204" pitchFamily="34" charset="0"/>
                <a:ea typeface="Batang" panose="02030600000101010101" pitchFamily="18" charset="-127"/>
                <a:cs typeface="Times New Roman" panose="02020603050405020304" pitchFamily="18" charset="0"/>
              </a:rPr>
              <a:t>D. </a:t>
            </a:r>
            <a:r>
              <a:rPr lang="fr-CH" sz="900" dirty="0" err="1">
                <a:effectLst/>
                <a:latin typeface="Century Gothic" panose="020B0502020202020204" pitchFamily="34" charset="0"/>
                <a:ea typeface="Batang" panose="02030600000101010101" pitchFamily="18" charset="-127"/>
                <a:cs typeface="Times New Roman" panose="02020603050405020304" pitchFamily="18" charset="0"/>
              </a:rPr>
              <a:t>Comer</a:t>
            </a:r>
            <a:r>
              <a:rPr lang="fr-CH" sz="900" dirty="0">
                <a:effectLst/>
                <a:latin typeface="Century Gothic" panose="020B0502020202020204" pitchFamily="34" charset="0"/>
                <a:ea typeface="Batang" panose="02030600000101010101" pitchFamily="18" charset="-127"/>
                <a:cs typeface="Times New Roman" panose="02020603050405020304" pitchFamily="18" charset="0"/>
              </a:rPr>
              <a:t>, </a:t>
            </a:r>
            <a:r>
              <a:rPr lang="fr-CH" sz="900" i="1" dirty="0">
                <a:effectLst/>
                <a:latin typeface="Century Gothic" panose="020B0502020202020204" pitchFamily="34" charset="0"/>
                <a:ea typeface="Batang" panose="02030600000101010101" pitchFamily="18" charset="-127"/>
                <a:cs typeface="Times New Roman" panose="02020603050405020304" pitchFamily="18" charset="0"/>
              </a:rPr>
              <a:t>Essentials of computer architecture</a:t>
            </a:r>
            <a:r>
              <a:rPr lang="fr-CH" sz="900" dirty="0">
                <a:effectLst/>
                <a:latin typeface="Century Gothic" panose="020B0502020202020204" pitchFamily="34" charset="0"/>
                <a:ea typeface="Batang" panose="02030600000101010101" pitchFamily="18" charset="-127"/>
                <a:cs typeface="Times New Roman" panose="02020603050405020304" pitchFamily="18" charset="0"/>
              </a:rPr>
              <a:t>, Second </a:t>
            </a:r>
            <a:r>
              <a:rPr lang="fr-CH" sz="900" dirty="0" err="1">
                <a:effectLst/>
                <a:latin typeface="Century Gothic" panose="020B0502020202020204" pitchFamily="34" charset="0"/>
                <a:ea typeface="Batang" panose="02030600000101010101" pitchFamily="18" charset="-127"/>
                <a:cs typeface="Times New Roman" panose="02020603050405020304" pitchFamily="18" charset="0"/>
              </a:rPr>
              <a:t>edition</a:t>
            </a:r>
            <a:r>
              <a:rPr lang="fr-CH" sz="900" baseline="30000" dirty="0" err="1">
                <a:effectLst/>
                <a:latin typeface="Century Gothic" panose="020B0502020202020204" pitchFamily="34" charset="0"/>
                <a:ea typeface="Batang" panose="02030600000101010101" pitchFamily="18" charset="-127"/>
                <a:cs typeface="Times New Roman" panose="02020603050405020304" pitchFamily="18" charset="0"/>
              </a:rPr>
              <a:t>e</a:t>
            </a:r>
            <a:r>
              <a:rPr lang="fr-CH" sz="900" dirty="0">
                <a:effectLst/>
                <a:latin typeface="Century Gothic" panose="020B0502020202020204" pitchFamily="34" charset="0"/>
                <a:ea typeface="Batang" panose="02030600000101010101" pitchFamily="18" charset="-127"/>
                <a:cs typeface="Times New Roman" panose="02020603050405020304" pitchFamily="18" charset="0"/>
              </a:rPr>
              <a:t> éd. Boca Raton, FL : CRC </a:t>
            </a:r>
            <a:r>
              <a:rPr lang="fr-CH" sz="900" dirty="0" err="1">
                <a:effectLst/>
                <a:latin typeface="Century Gothic" panose="020B0502020202020204" pitchFamily="34" charset="0"/>
                <a:ea typeface="Batang" panose="02030600000101010101" pitchFamily="18" charset="-127"/>
                <a:cs typeface="Times New Roman" panose="02020603050405020304" pitchFamily="18" charset="0"/>
              </a:rPr>
              <a:t>Press</a:t>
            </a:r>
            <a:r>
              <a:rPr lang="fr-CH" sz="900" dirty="0">
                <a:effectLst/>
                <a:latin typeface="Century Gothic" panose="020B0502020202020204" pitchFamily="34" charset="0"/>
                <a:ea typeface="Batang" panose="02030600000101010101" pitchFamily="18" charset="-127"/>
                <a:cs typeface="Times New Roman" panose="02020603050405020304" pitchFamily="18" charset="0"/>
              </a:rPr>
              <a:t> Taylor &amp; Francis Group, 2017.</a:t>
            </a:r>
          </a:p>
          <a:p>
            <a:r>
              <a:rPr lang="fr-CH" sz="900" dirty="0" err="1">
                <a:effectLst/>
                <a:latin typeface="Century Gothic" panose="020B0502020202020204" pitchFamily="34" charset="0"/>
                <a:ea typeface="Batang" panose="02030600000101010101" pitchFamily="18" charset="-127"/>
                <a:cs typeface="Times New Roman" panose="02020603050405020304" pitchFamily="18" charset="0"/>
              </a:rPr>
              <a:t>CrashCourse</a:t>
            </a:r>
            <a:r>
              <a:rPr lang="fr-CH" sz="900" dirty="0">
                <a:effectLst/>
                <a:latin typeface="Century Gothic" panose="020B0502020202020204" pitchFamily="34" charset="0"/>
                <a:ea typeface="Batang" panose="02030600000101010101" pitchFamily="18" charset="-127"/>
                <a:cs typeface="Times New Roman" panose="02020603050405020304" pitchFamily="18" charset="0"/>
              </a:rPr>
              <a:t>, "The Central </a:t>
            </a:r>
            <a:r>
              <a:rPr lang="fr-CH" sz="900" dirty="0" err="1">
                <a:effectLst/>
                <a:latin typeface="Century Gothic" panose="020B0502020202020204" pitchFamily="34" charset="0"/>
                <a:ea typeface="Batang" panose="02030600000101010101" pitchFamily="18" charset="-127"/>
                <a:cs typeface="Times New Roman" panose="02020603050405020304" pitchFamily="18" charset="0"/>
              </a:rPr>
              <a:t>Processing</a:t>
            </a:r>
            <a:r>
              <a:rPr lang="fr-CH" sz="900" dirty="0">
                <a:effectLst/>
                <a:latin typeface="Century Gothic" panose="020B0502020202020204" pitchFamily="34" charset="0"/>
                <a:ea typeface="Batang" panose="02030600000101010101" pitchFamily="18" charset="-127"/>
                <a:cs typeface="Times New Roman" panose="02020603050405020304" pitchFamily="18" charset="0"/>
              </a:rPr>
              <a:t> Unit (CPU): Crash Course Computer Science #7". YouTube, 2017. [En ligne]. Disponible : </a:t>
            </a:r>
            <a:r>
              <a:rPr lang="fr-CH" sz="900" u="sng" dirty="0">
                <a:solidFill>
                  <a:srgbClr val="0563C1"/>
                </a:solidFill>
                <a:effectLst/>
                <a:latin typeface="Century Gothic" panose="020B0502020202020204" pitchFamily="34" charset="0"/>
                <a:ea typeface="Batang" panose="02030600000101010101" pitchFamily="18" charset="-127"/>
                <a:cs typeface="Times New Roman" panose="02020603050405020304" pitchFamily="18" charset="0"/>
                <a:hlinkClick r:id="rId2"/>
              </a:rPr>
              <a:t>https://www.youtube.com/watch?v=FZGugFqdr60</a:t>
            </a:r>
            <a:endParaRPr lang="fr-CH" sz="900" dirty="0"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r>
              <a:rPr lang="fr-CH" sz="900" dirty="0">
                <a:effectLst/>
                <a:latin typeface="Century Gothic" panose="020B0502020202020204" pitchFamily="34" charset="0"/>
                <a:ea typeface="Batang" panose="02030600000101010101" pitchFamily="18" charset="-127"/>
                <a:cs typeface="Times New Roman" panose="02020603050405020304" pitchFamily="18" charset="0"/>
              </a:rPr>
              <a:t>C. Declercq, "La machine R2E2 : une machine à 2 registres et 2 </a:t>
            </a:r>
            <a:r>
              <a:rPr lang="fr-CH" sz="900" dirty="0" err="1">
                <a:effectLst/>
                <a:latin typeface="Century Gothic" panose="020B0502020202020204" pitchFamily="34" charset="0"/>
                <a:ea typeface="Batang" panose="02030600000101010101" pitchFamily="18" charset="-127"/>
                <a:cs typeface="Times New Roman" panose="02020603050405020304" pitchFamily="18" charset="0"/>
              </a:rPr>
              <a:t>états</a:t>
            </a:r>
            <a:r>
              <a:rPr lang="fr-CH" sz="900" dirty="0">
                <a:effectLst/>
                <a:latin typeface="Century Gothic" panose="020B0502020202020204" pitchFamily="34" charset="0"/>
                <a:ea typeface="Batang" panose="02030600000101010101" pitchFamily="18" charset="-127"/>
                <a:cs typeface="Times New Roman" panose="02020603050405020304" pitchFamily="18" charset="0"/>
              </a:rPr>
              <a:t> pour l’enseignement de l’architecture des ordinateurs en </a:t>
            </a:r>
            <a:r>
              <a:rPr lang="fr-CH" sz="900" dirty="0" err="1">
                <a:effectLst/>
                <a:latin typeface="Century Gothic" panose="020B0502020202020204" pitchFamily="34" charset="0"/>
                <a:ea typeface="Batang" panose="02030600000101010101" pitchFamily="18" charset="-127"/>
                <a:cs typeface="Times New Roman" panose="02020603050405020304" pitchFamily="18" charset="0"/>
              </a:rPr>
              <a:t>première</a:t>
            </a:r>
            <a:r>
              <a:rPr lang="fr-CH" sz="900" dirty="0">
                <a:effectLst/>
                <a:latin typeface="Century Gothic" panose="020B0502020202020204" pitchFamily="34" charset="0"/>
                <a:ea typeface="Batang" panose="02030600000101010101" pitchFamily="18" charset="-127"/>
                <a:cs typeface="Times New Roman" panose="02020603050405020304" pitchFamily="18" charset="0"/>
              </a:rPr>
              <a:t> NSI", communication présentée à Journée des enseignants de SNT et de NSI 2023, Université au Tampon, La Réunion, 2023. [En ligne]. Disponible : </a:t>
            </a:r>
            <a:r>
              <a:rPr lang="fr-CH" sz="900" u="sng" dirty="0">
                <a:solidFill>
                  <a:srgbClr val="0563C1"/>
                </a:solidFill>
                <a:effectLst/>
                <a:latin typeface="Century Gothic" panose="020B0502020202020204" pitchFamily="34" charset="0"/>
                <a:ea typeface="Batang" panose="02030600000101010101" pitchFamily="18" charset="-127"/>
                <a:cs typeface="Times New Roman" panose="02020603050405020304" pitchFamily="18" charset="0"/>
                <a:hlinkClick r:id="rId3"/>
              </a:rPr>
              <a:t>https://iremi.univ-reunion.fr/IMG/pdf/r2e2.pdf</a:t>
            </a:r>
            <a:r>
              <a:rPr lang="fr-CH" sz="900" dirty="0">
                <a:effectLst/>
              </a:rPr>
              <a:t> </a:t>
            </a:r>
          </a:p>
          <a:p>
            <a:r>
              <a:rPr lang="fr-CH" sz="900" dirty="0">
                <a:effectLst/>
                <a:latin typeface="Century Gothic" panose="020B0502020202020204" pitchFamily="34" charset="0"/>
                <a:ea typeface="Batang" panose="02030600000101010101" pitchFamily="18" charset="-127"/>
                <a:cs typeface="Times New Roman" panose="02020603050405020304" pitchFamily="18" charset="0"/>
              </a:rPr>
              <a:t>S. Harris et D. M. Harris, </a:t>
            </a:r>
            <a:r>
              <a:rPr lang="fr-CH" sz="900" i="1" dirty="0">
                <a:effectLst/>
                <a:latin typeface="Century Gothic" panose="020B0502020202020204" pitchFamily="34" charset="0"/>
                <a:ea typeface="Batang" panose="02030600000101010101" pitchFamily="18" charset="-127"/>
                <a:cs typeface="Times New Roman" panose="02020603050405020304" pitchFamily="18" charset="0"/>
              </a:rPr>
              <a:t>Digital Design and Computer Architecture: ARM Edition</a:t>
            </a:r>
            <a:r>
              <a:rPr lang="fr-CH" sz="900" dirty="0">
                <a:effectLst/>
                <a:latin typeface="Century Gothic" panose="020B0502020202020204" pitchFamily="34" charset="0"/>
                <a:ea typeface="Batang" panose="02030600000101010101" pitchFamily="18" charset="-127"/>
                <a:cs typeface="Times New Roman" panose="02020603050405020304" pitchFamily="18" charset="0"/>
              </a:rPr>
              <a:t>: Morgan Kaufmann Publishers Inc., 2015.</a:t>
            </a:r>
            <a:r>
              <a:rPr lang="fr-CH" sz="900" dirty="0">
                <a:effectLst/>
              </a:rPr>
              <a:t> </a:t>
            </a:r>
          </a:p>
          <a:p>
            <a:r>
              <a:rPr lang="fr-CH" sz="900" dirty="0">
                <a:effectLst/>
                <a:latin typeface="Century Gothic" panose="020B0502020202020204" pitchFamily="34" charset="0"/>
                <a:ea typeface="Batang" panose="02030600000101010101" pitchFamily="18" charset="-127"/>
                <a:cs typeface="Times New Roman" panose="02020603050405020304" pitchFamily="18" charset="0"/>
              </a:rPr>
              <a:t>A. Hernández </a:t>
            </a:r>
            <a:r>
              <a:rPr lang="fr-CH" sz="900" dirty="0" err="1">
                <a:effectLst/>
                <a:latin typeface="Century Gothic" panose="020B0502020202020204" pitchFamily="34" charset="0"/>
                <a:ea typeface="Batang" panose="02030600000101010101" pitchFamily="18" charset="-127"/>
                <a:cs typeface="Times New Roman" panose="02020603050405020304" pitchFamily="18" charset="0"/>
              </a:rPr>
              <a:t>Zavala</a:t>
            </a:r>
            <a:r>
              <a:rPr lang="fr-CH" sz="900" i="1" dirty="0">
                <a:effectLst/>
                <a:latin typeface="Century Gothic" panose="020B0502020202020204" pitchFamily="34" charset="0"/>
                <a:ea typeface="Batang" panose="02030600000101010101" pitchFamily="18" charset="-127"/>
                <a:cs typeface="Times New Roman" panose="02020603050405020304" pitchFamily="18" charset="0"/>
              </a:rPr>
              <a:t> et al.</a:t>
            </a:r>
            <a:r>
              <a:rPr lang="fr-CH" sz="900" dirty="0">
                <a:effectLst/>
                <a:latin typeface="Century Gothic" panose="020B0502020202020204" pitchFamily="34" charset="0"/>
                <a:ea typeface="Batang" panose="02030600000101010101" pitchFamily="18" charset="-127"/>
                <a:cs typeface="Times New Roman" panose="02020603050405020304" pitchFamily="18" charset="0"/>
              </a:rPr>
              <a:t>, "Design of a General </a:t>
            </a:r>
            <a:r>
              <a:rPr lang="fr-CH" sz="900" dirty="0" err="1">
                <a:effectLst/>
                <a:latin typeface="Century Gothic" panose="020B0502020202020204" pitchFamily="34" charset="0"/>
                <a:ea typeface="Batang" panose="02030600000101010101" pitchFamily="18" charset="-127"/>
                <a:cs typeface="Times New Roman" panose="02020603050405020304" pitchFamily="18" charset="0"/>
              </a:rPr>
              <a:t>Purpose</a:t>
            </a:r>
            <a:r>
              <a:rPr lang="fr-CH" sz="900" dirty="0">
                <a:effectLst/>
                <a:latin typeface="Century Gothic" panose="020B0502020202020204" pitchFamily="34" charset="0"/>
                <a:ea typeface="Batang" panose="02030600000101010101" pitchFamily="18" charset="-127"/>
                <a:cs typeface="Times New Roman" panose="02020603050405020304" pitchFamily="18" charset="0"/>
              </a:rPr>
              <a:t> 8 - bit RISC Processor for Computer Architecture Learning", </a:t>
            </a:r>
            <a:r>
              <a:rPr lang="fr-CH" sz="900" i="1" dirty="0" err="1">
                <a:effectLst/>
                <a:latin typeface="Century Gothic" panose="020B0502020202020204" pitchFamily="34" charset="0"/>
                <a:ea typeface="Batang" panose="02030600000101010101" pitchFamily="18" charset="-127"/>
                <a:cs typeface="Times New Roman" panose="02020603050405020304" pitchFamily="18" charset="0"/>
              </a:rPr>
              <a:t>Computación</a:t>
            </a:r>
            <a:r>
              <a:rPr lang="fr-CH" sz="900" i="1" dirty="0">
                <a:effectLst/>
                <a:latin typeface="Century Gothic" panose="020B0502020202020204" pitchFamily="34" charset="0"/>
                <a:ea typeface="Batang" panose="02030600000101010101" pitchFamily="18" charset="-127"/>
                <a:cs typeface="Times New Roman" panose="02020603050405020304" pitchFamily="18" charset="0"/>
              </a:rPr>
              <a:t> y Sistemas, </a:t>
            </a:r>
            <a:r>
              <a:rPr lang="fr-CH" sz="900" dirty="0">
                <a:effectLst/>
                <a:latin typeface="Century Gothic" panose="020B0502020202020204" pitchFamily="34" charset="0"/>
                <a:ea typeface="Batang" panose="02030600000101010101" pitchFamily="18" charset="-127"/>
                <a:cs typeface="Times New Roman" panose="02020603050405020304" pitchFamily="18" charset="0"/>
              </a:rPr>
              <a:t>vol. 19, n</a:t>
            </a:r>
            <a:r>
              <a:rPr lang="fr-CH" sz="900" baseline="30000" dirty="0">
                <a:effectLst/>
                <a:latin typeface="Century Gothic" panose="020B0502020202020204" pitchFamily="34" charset="0"/>
                <a:ea typeface="Batang" panose="02030600000101010101" pitchFamily="18" charset="-127"/>
                <a:cs typeface="Times New Roman" panose="02020603050405020304" pitchFamily="18" charset="0"/>
              </a:rPr>
              <a:t>o</a:t>
            </a:r>
            <a:r>
              <a:rPr lang="fr-CH" sz="900" dirty="0">
                <a:effectLst/>
                <a:latin typeface="Century Gothic" panose="020B0502020202020204" pitchFamily="34" charset="0"/>
                <a:ea typeface="Batang" panose="02030600000101010101" pitchFamily="18" charset="-127"/>
                <a:cs typeface="Times New Roman" panose="02020603050405020304" pitchFamily="18" charset="0"/>
              </a:rPr>
              <a:t> 2, p. 371-385, 2015. [En ligne]. Disponible : </a:t>
            </a:r>
            <a:r>
              <a:rPr lang="fr-CH" sz="900" u="sng" dirty="0">
                <a:solidFill>
                  <a:srgbClr val="0563C1"/>
                </a:solidFill>
                <a:effectLst/>
                <a:latin typeface="Century Gothic" panose="020B0502020202020204" pitchFamily="34" charset="0"/>
                <a:ea typeface="Batang" panose="02030600000101010101" pitchFamily="18" charset="-127"/>
                <a:cs typeface="Times New Roman" panose="02020603050405020304" pitchFamily="18" charset="0"/>
                <a:hlinkClick r:id="rId4"/>
              </a:rPr>
              <a:t>https://www.redalyc.org/articulo.oa?id=61539886013</a:t>
            </a:r>
            <a:r>
              <a:rPr lang="fr-CH" sz="900" dirty="0">
                <a:effectLst/>
              </a:rPr>
              <a:t> </a:t>
            </a:r>
          </a:p>
          <a:p>
            <a:r>
              <a:rPr lang="fr-CH" sz="900" dirty="0">
                <a:effectLst/>
                <a:latin typeface="Century Gothic" panose="020B0502020202020204" pitchFamily="34" charset="0"/>
                <a:ea typeface="Batang" panose="02030600000101010101" pitchFamily="18" charset="-127"/>
                <a:cs typeface="Times New Roman" panose="02020603050405020304" pitchFamily="18" charset="0"/>
              </a:rPr>
              <a:t>O. </a:t>
            </a:r>
            <a:r>
              <a:rPr lang="fr-CH" sz="900" dirty="0" err="1">
                <a:effectLst/>
                <a:latin typeface="Century Gothic" panose="020B0502020202020204" pitchFamily="34" charset="0"/>
                <a:ea typeface="Batang" panose="02030600000101010101" pitchFamily="18" charset="-127"/>
                <a:cs typeface="Times New Roman" panose="02020603050405020304" pitchFamily="18" charset="0"/>
              </a:rPr>
              <a:t>Mutlu</a:t>
            </a:r>
            <a:r>
              <a:rPr lang="fr-CH" sz="900" dirty="0">
                <a:effectLst/>
                <a:latin typeface="Century Gothic" panose="020B0502020202020204" pitchFamily="34" charset="0"/>
                <a:ea typeface="Batang" panose="02030600000101010101" pitchFamily="18" charset="-127"/>
                <a:cs typeface="Times New Roman" panose="02020603050405020304" pitchFamily="18" charset="0"/>
              </a:rPr>
              <a:t>. (2023) Design of Digital Circuits - Spring 2023. ETH Zurich.</a:t>
            </a:r>
            <a:r>
              <a:rPr lang="fr-CH" sz="900" i="1" dirty="0">
                <a:effectLst/>
                <a:latin typeface="Century Gothic" panose="020B0502020202020204" pitchFamily="34" charset="0"/>
                <a:ea typeface="Batang" panose="02030600000101010101" pitchFamily="18" charset="-127"/>
                <a:cs typeface="Times New Roman" panose="02020603050405020304" pitchFamily="18" charset="0"/>
              </a:rPr>
              <a:t> </a:t>
            </a:r>
            <a:r>
              <a:rPr lang="fr-CH" sz="900" dirty="0">
                <a:effectLst/>
                <a:latin typeface="Century Gothic" panose="020B0502020202020204" pitchFamily="34" charset="0"/>
                <a:ea typeface="Batang" panose="02030600000101010101" pitchFamily="18" charset="-127"/>
                <a:cs typeface="Times New Roman" panose="02020603050405020304" pitchFamily="18" charset="0"/>
              </a:rPr>
              <a:t>[En ligne]. Disponible: </a:t>
            </a:r>
            <a:r>
              <a:rPr lang="fr-CH" sz="900" u="sng" dirty="0">
                <a:solidFill>
                  <a:srgbClr val="0563C1"/>
                </a:solidFill>
                <a:effectLst/>
                <a:latin typeface="Century Gothic" panose="020B0502020202020204" pitchFamily="34" charset="0"/>
                <a:ea typeface="Batang" panose="02030600000101010101" pitchFamily="18" charset="-127"/>
                <a:cs typeface="Times New Roman" panose="02020603050405020304" pitchFamily="18" charset="0"/>
                <a:hlinkClick r:id="rId5"/>
              </a:rPr>
              <a:t>https://safari.ethz.ch/digitaltechnik/spring2023/doku.php?id=start</a:t>
            </a:r>
            <a:r>
              <a:rPr lang="fr-CH" sz="900" dirty="0">
                <a:effectLst/>
              </a:rPr>
              <a:t> </a:t>
            </a:r>
          </a:p>
          <a:p>
            <a:r>
              <a:rPr lang="fr-CH" sz="900" dirty="0">
                <a:effectLst/>
                <a:latin typeface="Century Gothic" panose="020B0502020202020204" pitchFamily="34" charset="0"/>
                <a:ea typeface="Batang" panose="02030600000101010101" pitchFamily="18" charset="-127"/>
                <a:cs typeface="Times New Roman" panose="02020603050405020304" pitchFamily="18" charset="0"/>
              </a:rPr>
              <a:t>J.-P. Pellet. (2024) Logic-Circuit-Simulator. </a:t>
            </a:r>
            <a:r>
              <a:rPr lang="fr-CH" sz="900" dirty="0" err="1">
                <a:effectLst/>
                <a:latin typeface="Century Gothic" panose="020B0502020202020204" pitchFamily="34" charset="0"/>
                <a:ea typeface="Batang" panose="02030600000101010101" pitchFamily="18" charset="-127"/>
                <a:cs typeface="Times New Roman" panose="02020603050405020304" pitchFamily="18" charset="0"/>
              </a:rPr>
              <a:t>github.com</a:t>
            </a:r>
            <a:r>
              <a:rPr lang="fr-CH" sz="900" dirty="0">
                <a:effectLst/>
                <a:latin typeface="Century Gothic" panose="020B0502020202020204" pitchFamily="34" charset="0"/>
                <a:ea typeface="Batang" panose="02030600000101010101" pitchFamily="18" charset="-127"/>
                <a:cs typeface="Times New Roman" panose="02020603050405020304" pitchFamily="18" charset="0"/>
              </a:rPr>
              <a:t>[En ligne]. Disponible : </a:t>
            </a:r>
            <a:r>
              <a:rPr lang="fr-CH" sz="900" u="sng" dirty="0">
                <a:solidFill>
                  <a:srgbClr val="0563C1"/>
                </a:solidFill>
                <a:effectLst/>
                <a:latin typeface="Century Gothic" panose="020B0502020202020204" pitchFamily="34" charset="0"/>
                <a:ea typeface="Batang" panose="02030600000101010101" pitchFamily="18" charset="-127"/>
                <a:cs typeface="Times New Roman" panose="02020603050405020304" pitchFamily="18" charset="0"/>
                <a:hlinkClick r:id="rId6"/>
              </a:rPr>
              <a:t>https://github.com/jppellet/Logic-Circuit-Simulator</a:t>
            </a:r>
            <a:endParaRPr lang="fr-CH" sz="900" u="sng" dirty="0">
              <a:solidFill>
                <a:srgbClr val="0563C1"/>
              </a:solidFill>
              <a:effectLst/>
              <a:latin typeface="Century Gothic" panose="020B0502020202020204" pitchFamily="34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r>
              <a:rPr lang="fr-CH" sz="900" dirty="0">
                <a:effectLst/>
                <a:latin typeface="Century Gothic" panose="020B0502020202020204" pitchFamily="34" charset="0"/>
                <a:ea typeface="Batang" panose="02030600000101010101" pitchFamily="18" charset="-127"/>
                <a:cs typeface="Times New Roman" panose="02020603050405020304" pitchFamily="18" charset="0"/>
              </a:rPr>
              <a:t>J.-M. Richer. (2019) 3. Microprocesseur. Université d’Angers.</a:t>
            </a:r>
            <a:r>
              <a:rPr lang="fr-CH" sz="900" i="1" dirty="0">
                <a:effectLst/>
                <a:latin typeface="Century Gothic" panose="020B0502020202020204" pitchFamily="34" charset="0"/>
                <a:ea typeface="Batang" panose="02030600000101010101" pitchFamily="18" charset="-127"/>
                <a:cs typeface="Times New Roman" panose="02020603050405020304" pitchFamily="18" charset="0"/>
              </a:rPr>
              <a:t> </a:t>
            </a:r>
            <a:r>
              <a:rPr lang="fr-CH" sz="900" dirty="0">
                <a:effectLst/>
                <a:latin typeface="Century Gothic" panose="020B0502020202020204" pitchFamily="34" charset="0"/>
                <a:ea typeface="Batang" panose="02030600000101010101" pitchFamily="18" charset="-127"/>
                <a:cs typeface="Times New Roman" panose="02020603050405020304" pitchFamily="18" charset="0"/>
              </a:rPr>
              <a:t>[En ligne]. Disponible: </a:t>
            </a:r>
            <a:r>
              <a:rPr lang="fr-CH" sz="900" u="sng" dirty="0">
                <a:solidFill>
                  <a:srgbClr val="0563C1"/>
                </a:solidFill>
                <a:effectLst/>
                <a:latin typeface="Century Gothic" panose="020B0502020202020204" pitchFamily="34" charset="0"/>
                <a:ea typeface="Batang" panose="02030600000101010101" pitchFamily="18" charset="-127"/>
                <a:cs typeface="Times New Roman" panose="02020603050405020304" pitchFamily="18" charset="0"/>
                <a:hlinkClick r:id="rId7"/>
              </a:rPr>
              <a:t>https://leria-info.univ-angers.fr/~jeanmichel.richer/ensl3i_crs3.php</a:t>
            </a:r>
            <a:r>
              <a:rPr lang="fr-CH" sz="900" dirty="0">
                <a:effectLst/>
              </a:rPr>
              <a:t> </a:t>
            </a:r>
            <a:endParaRPr lang="fr-CH" sz="900" dirty="0">
              <a:effectLst/>
              <a:latin typeface="Century Gothic" panose="020B0502020202020204" pitchFamily="34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r>
              <a:rPr lang="fr-CH" sz="900" dirty="0">
                <a:effectLst/>
                <a:latin typeface="Century Gothic" panose="020B0502020202020204" pitchFamily="34" charset="0"/>
                <a:ea typeface="Batang" panose="02030600000101010101" pitchFamily="18" charset="-127"/>
                <a:cs typeface="Times New Roman" panose="02020603050405020304" pitchFamily="18" charset="0"/>
              </a:rPr>
              <a:t>A. </a:t>
            </a:r>
            <a:r>
              <a:rPr lang="fr-CH" sz="900" dirty="0" err="1">
                <a:effectLst/>
                <a:latin typeface="Century Gothic" panose="020B0502020202020204" pitchFamily="34" charset="0"/>
                <a:ea typeface="Batang" panose="02030600000101010101" pitchFamily="18" charset="-127"/>
                <a:cs typeface="Times New Roman" panose="02020603050405020304" pitchFamily="18" charset="0"/>
              </a:rPr>
              <a:t>Seydtaghia</a:t>
            </a:r>
            <a:r>
              <a:rPr lang="fr-CH" sz="900" dirty="0">
                <a:effectLst/>
                <a:latin typeface="Century Gothic" panose="020B0502020202020204" pitchFamily="34" charset="0"/>
                <a:ea typeface="Batang" panose="02030600000101010101" pitchFamily="18" charset="-127"/>
                <a:cs typeface="Times New Roman" panose="02020603050405020304" pitchFamily="18" charset="0"/>
              </a:rPr>
              <a:t>. (2024) La course aux milliards de milliards pour les puces destinées à l’IA devient délirante. LE TEMPS.</a:t>
            </a:r>
            <a:r>
              <a:rPr lang="fr-CH" sz="900" i="1" dirty="0">
                <a:effectLst/>
                <a:latin typeface="Century Gothic" panose="020B0502020202020204" pitchFamily="34" charset="0"/>
                <a:ea typeface="Batang" panose="02030600000101010101" pitchFamily="18" charset="-127"/>
                <a:cs typeface="Times New Roman" panose="02020603050405020304" pitchFamily="18" charset="0"/>
              </a:rPr>
              <a:t> </a:t>
            </a:r>
            <a:r>
              <a:rPr lang="fr-CH" sz="900" dirty="0">
                <a:effectLst/>
                <a:latin typeface="Century Gothic" panose="020B0502020202020204" pitchFamily="34" charset="0"/>
                <a:ea typeface="Batang" panose="02030600000101010101" pitchFamily="18" charset="-127"/>
                <a:cs typeface="Times New Roman" panose="02020603050405020304" pitchFamily="18" charset="0"/>
              </a:rPr>
              <a:t>[En ligne]. Disponible: </a:t>
            </a:r>
            <a:r>
              <a:rPr lang="fr-CH" sz="900" u="sng" dirty="0">
                <a:solidFill>
                  <a:srgbClr val="0563C1"/>
                </a:solidFill>
                <a:effectLst/>
                <a:latin typeface="Century Gothic" panose="020B0502020202020204" pitchFamily="34" charset="0"/>
                <a:ea typeface="Batang" panose="02030600000101010101" pitchFamily="18" charset="-127"/>
                <a:cs typeface="Times New Roman" panose="02020603050405020304" pitchFamily="18" charset="0"/>
                <a:hlinkClick r:id="rId8"/>
              </a:rPr>
              <a:t>https://www.letemps.ch/cyber/la-course-aux-milliards-de-milliards-pour-les-puces-destinees-a-l-ia-devient-delirante</a:t>
            </a:r>
            <a:r>
              <a:rPr lang="fr-CH" sz="900" dirty="0">
                <a:effectLst/>
              </a:rPr>
              <a:t> </a:t>
            </a:r>
          </a:p>
          <a:p>
            <a:r>
              <a:rPr lang="fr-CH" sz="900" dirty="0">
                <a:effectLst/>
                <a:latin typeface="Century Gothic" panose="020B0502020202020204" pitchFamily="34" charset="0"/>
                <a:ea typeface="Batang" panose="02030600000101010101" pitchFamily="18" charset="-127"/>
                <a:cs typeface="Times New Roman" panose="02020603050405020304" pitchFamily="18" charset="0"/>
              </a:rPr>
              <a:t>A.I. Tech, "</a:t>
            </a:r>
            <a:r>
              <a:rPr lang="fr-CH" sz="900" dirty="0" err="1">
                <a:effectLst/>
                <a:latin typeface="Century Gothic" panose="020B0502020202020204" pitchFamily="34" charset="0"/>
                <a:ea typeface="Batang" panose="02030600000101010101" pitchFamily="18" charset="-127"/>
                <a:cs typeface="Times New Roman" panose="02020603050405020304" pitchFamily="18" charset="0"/>
              </a:rPr>
              <a:t>What</a:t>
            </a:r>
            <a:r>
              <a:rPr lang="fr-CH" sz="900" dirty="0">
                <a:effectLst/>
                <a:latin typeface="Century Gothic" panose="020B0502020202020204" pitchFamily="34" charset="0"/>
                <a:ea typeface="Batang" panose="02030600000101010101" pitchFamily="18" charset="-127"/>
                <a:cs typeface="Times New Roman" panose="02020603050405020304" pitchFamily="18" charset="0"/>
              </a:rPr>
              <a:t> </a:t>
            </a:r>
            <a:r>
              <a:rPr lang="fr-CH" sz="900" dirty="0" err="1">
                <a:effectLst/>
                <a:latin typeface="Century Gothic" panose="020B0502020202020204" pitchFamily="34" charset="0"/>
                <a:ea typeface="Batang" panose="02030600000101010101" pitchFamily="18" charset="-127"/>
                <a:cs typeface="Times New Roman" panose="02020603050405020304" pitchFamily="18" charset="0"/>
              </a:rPr>
              <a:t>is</a:t>
            </a:r>
            <a:r>
              <a:rPr lang="fr-CH" sz="900" dirty="0">
                <a:effectLst/>
                <a:latin typeface="Century Gothic" panose="020B0502020202020204" pitchFamily="34" charset="0"/>
                <a:ea typeface="Batang" panose="02030600000101010101" pitchFamily="18" charset="-127"/>
                <a:cs typeface="Times New Roman" panose="02020603050405020304" pitchFamily="18" charset="0"/>
              </a:rPr>
              <a:t> </a:t>
            </a:r>
            <a:r>
              <a:rPr lang="fr-CH" sz="900" dirty="0" err="1">
                <a:effectLst/>
                <a:latin typeface="Century Gothic" panose="020B0502020202020204" pitchFamily="34" charset="0"/>
                <a:ea typeface="Batang" panose="02030600000101010101" pitchFamily="18" charset="-127"/>
                <a:cs typeface="Times New Roman" panose="02020603050405020304" pitchFamily="18" charset="0"/>
              </a:rPr>
              <a:t>wrong</a:t>
            </a:r>
            <a:r>
              <a:rPr lang="fr-CH" sz="900" dirty="0">
                <a:effectLst/>
                <a:latin typeface="Century Gothic" panose="020B0502020202020204" pitchFamily="34" charset="0"/>
                <a:ea typeface="Batang" panose="02030600000101010101" pitchFamily="18" charset="-127"/>
                <a:cs typeface="Times New Roman" panose="02020603050405020304" pitchFamily="18" charset="0"/>
              </a:rPr>
              <a:t> </a:t>
            </a:r>
            <a:r>
              <a:rPr lang="fr-CH" sz="900" dirty="0" err="1">
                <a:effectLst/>
                <a:latin typeface="Century Gothic" panose="020B0502020202020204" pitchFamily="34" charset="0"/>
                <a:ea typeface="Batang" panose="02030600000101010101" pitchFamily="18" charset="-127"/>
                <a:cs typeface="Times New Roman" panose="02020603050405020304" pitchFamily="18" charset="0"/>
              </a:rPr>
              <a:t>with</a:t>
            </a:r>
            <a:r>
              <a:rPr lang="fr-CH" sz="900" dirty="0">
                <a:effectLst/>
                <a:latin typeface="Century Gothic" panose="020B0502020202020204" pitchFamily="34" charset="0"/>
                <a:ea typeface="Batang" panose="02030600000101010101" pitchFamily="18" charset="-127"/>
                <a:cs typeface="Times New Roman" panose="02020603050405020304" pitchFamily="18" charset="0"/>
              </a:rPr>
              <a:t> 5nm, 3nm, 1nm.. CPU </a:t>
            </a:r>
            <a:r>
              <a:rPr lang="fr-CH" sz="900" dirty="0" err="1">
                <a:effectLst/>
                <a:latin typeface="Century Gothic" panose="020B0502020202020204" pitchFamily="34" charset="0"/>
                <a:ea typeface="Batang" panose="02030600000101010101" pitchFamily="18" charset="-127"/>
                <a:cs typeface="Times New Roman" panose="02020603050405020304" pitchFamily="18" charset="0"/>
              </a:rPr>
              <a:t>Technology</a:t>
            </a:r>
            <a:r>
              <a:rPr lang="fr-CH" sz="900" dirty="0">
                <a:effectLst/>
                <a:latin typeface="Century Gothic" panose="020B0502020202020204" pitchFamily="34" charset="0"/>
                <a:ea typeface="Batang" panose="02030600000101010101" pitchFamily="18" charset="-127"/>
                <a:cs typeface="Times New Roman" panose="02020603050405020304" pitchFamily="18" charset="0"/>
              </a:rPr>
              <a:t> </a:t>
            </a:r>
            <a:r>
              <a:rPr lang="fr-CH" sz="900" dirty="0" err="1">
                <a:effectLst/>
                <a:latin typeface="Century Gothic" panose="020B0502020202020204" pitchFamily="34" charset="0"/>
                <a:ea typeface="Batang" panose="02030600000101010101" pitchFamily="18" charset="-127"/>
                <a:cs typeface="Times New Roman" panose="02020603050405020304" pitchFamily="18" charset="0"/>
              </a:rPr>
              <a:t>Nodes</a:t>
            </a:r>
            <a:r>
              <a:rPr lang="fr-CH" sz="900" dirty="0">
                <a:effectLst/>
                <a:latin typeface="Century Gothic" panose="020B0502020202020204" pitchFamily="34" charset="0"/>
                <a:ea typeface="Batang" panose="02030600000101010101" pitchFamily="18" charset="-127"/>
                <a:cs typeface="Times New Roman" panose="02020603050405020304" pitchFamily="18" charset="0"/>
              </a:rPr>
              <a:t> </a:t>
            </a:r>
            <a:r>
              <a:rPr lang="fr-CH" sz="900" dirty="0" err="1">
                <a:effectLst/>
                <a:latin typeface="Century Gothic" panose="020B0502020202020204" pitchFamily="34" charset="0"/>
                <a:ea typeface="Batang" panose="02030600000101010101" pitchFamily="18" charset="-127"/>
                <a:cs typeface="Times New Roman" panose="02020603050405020304" pitchFamily="18" charset="0"/>
              </a:rPr>
              <a:t>explained</a:t>
            </a:r>
            <a:r>
              <a:rPr lang="fr-CH" sz="900" dirty="0">
                <a:effectLst/>
                <a:latin typeface="Century Gothic" panose="020B0502020202020204" pitchFamily="34" charset="0"/>
                <a:ea typeface="Batang" panose="02030600000101010101" pitchFamily="18" charset="-127"/>
                <a:cs typeface="Times New Roman" panose="02020603050405020304" pitchFamily="18" charset="0"/>
              </a:rPr>
              <a:t>". YouTube, 2022. [En ligne]. Disponible : </a:t>
            </a:r>
            <a:r>
              <a:rPr lang="fr-CH" sz="900" u="sng" dirty="0">
                <a:solidFill>
                  <a:srgbClr val="0563C1"/>
                </a:solidFill>
                <a:effectLst/>
                <a:latin typeface="Century Gothic" panose="020B0502020202020204" pitchFamily="34" charset="0"/>
                <a:ea typeface="Batang" panose="02030600000101010101" pitchFamily="18" charset="-127"/>
                <a:cs typeface="Times New Roman" panose="02020603050405020304" pitchFamily="18" charset="0"/>
                <a:hlinkClick r:id="rId9"/>
              </a:rPr>
              <a:t>https://www.youtube.com/watch?v=GdLRSF5wZpE</a:t>
            </a:r>
            <a:r>
              <a:rPr lang="fr-CH" sz="900" dirty="0">
                <a:effectLst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9201575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6BA8ECB-0FC6-C3C6-0323-33BA7C5613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/>
              <a:t>Fossé sémantique</a:t>
            </a:r>
          </a:p>
        </p:txBody>
      </p:sp>
      <p:pic>
        <p:nvPicPr>
          <p:cNvPr id="6" name="Espace réservé du contenu 5">
            <a:extLst>
              <a:ext uri="{FF2B5EF4-FFF2-40B4-BE49-F238E27FC236}">
                <a16:creationId xmlns:a16="http://schemas.microsoft.com/office/drawing/2014/main" id="{707AF73F-E50A-CF7A-5779-F7D05CB88FA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71488" y="962381"/>
            <a:ext cx="5915025" cy="3556875"/>
          </a:xfrm>
        </p:spPr>
      </p:pic>
    </p:spTree>
    <p:extLst>
      <p:ext uri="{BB962C8B-B14F-4D97-AF65-F5344CB8AC3E}">
        <p14:creationId xmlns:p14="http://schemas.microsoft.com/office/powerpoint/2010/main" val="34723197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AEDD568-5E11-1221-8BA1-851F5474386A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rgbClr val="D6E8D5"/>
          </a:solidFill>
        </p:spPr>
        <p:txBody>
          <a:bodyPr/>
          <a:lstStyle/>
          <a:p>
            <a:r>
              <a:rPr lang="fr-CH" dirty="0"/>
              <a:t>Langage 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5285197-9F4C-55D9-7F09-2385821F648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25000"/>
              </a:lnSpc>
              <a:buNone/>
            </a:pPr>
            <a:r>
              <a:rPr lang="fr-CH" dirty="0"/>
              <a:t>« Calcul mental »</a:t>
            </a:r>
          </a:p>
          <a:p>
            <a:pPr marL="0" indent="0">
              <a:lnSpc>
                <a:spcPct val="125000"/>
              </a:lnSpc>
              <a:buNone/>
            </a:pPr>
            <a:r>
              <a:rPr lang="fr-CH" dirty="0"/>
              <a:t>Manipuler des données</a:t>
            </a:r>
          </a:p>
          <a:p>
            <a:pPr marL="0" indent="0">
              <a:lnSpc>
                <a:spcPct val="125000"/>
              </a:lnSpc>
              <a:buNone/>
            </a:pPr>
            <a:r>
              <a:rPr lang="fr-CH" dirty="0"/>
              <a:t>Opérations logiques : </a:t>
            </a:r>
            <a:r>
              <a:rPr lang="fr-CH" b="1" dirty="0">
                <a:latin typeface="Source Code Pro" panose="020B0509030403020204" pitchFamily="49" charset="0"/>
                <a:ea typeface="Source Code Pro" panose="020B0509030403020204" pitchFamily="49" charset="0"/>
              </a:rPr>
              <a:t>NOT</a:t>
            </a:r>
            <a:r>
              <a:rPr lang="fr-CH" dirty="0"/>
              <a:t>, </a:t>
            </a:r>
            <a:r>
              <a:rPr lang="fr-CH" b="1" dirty="0">
                <a:latin typeface="Source Code Pro" panose="020B0509030403020204" pitchFamily="49" charset="0"/>
                <a:ea typeface="Source Code Pro" panose="020B0509030403020204" pitchFamily="49" charset="0"/>
              </a:rPr>
              <a:t>AND</a:t>
            </a:r>
            <a:r>
              <a:rPr lang="fr-CH" dirty="0"/>
              <a:t>, </a:t>
            </a:r>
            <a:r>
              <a:rPr lang="fr-CH" b="1" dirty="0">
                <a:latin typeface="Source Code Pro" panose="020B0509030403020204" pitchFamily="49" charset="0"/>
                <a:ea typeface="Source Code Pro" panose="020B0509030403020204" pitchFamily="49" charset="0"/>
              </a:rPr>
              <a:t>OR</a:t>
            </a:r>
            <a:r>
              <a:rPr lang="fr-CH" dirty="0"/>
              <a:t> et </a:t>
            </a:r>
            <a:r>
              <a:rPr lang="fr-CH" b="1" dirty="0">
                <a:latin typeface="Source Code Pro" panose="020B0509030403020204" pitchFamily="49" charset="0"/>
                <a:ea typeface="Source Code Pro" panose="020B0509030403020204" pitchFamily="49" charset="0"/>
              </a:rPr>
              <a:t>XOR</a:t>
            </a:r>
          </a:p>
          <a:p>
            <a:pPr marL="0" indent="0">
              <a:lnSpc>
                <a:spcPct val="125000"/>
              </a:lnSpc>
              <a:buNone/>
            </a:pPr>
            <a:r>
              <a:rPr lang="fr-CH" dirty="0"/>
              <a:t>Opérations arithmétiques : </a:t>
            </a:r>
            <a:r>
              <a:rPr lang="fr-CH" b="1" dirty="0">
                <a:latin typeface="Source Code Pro" panose="020B0509030403020204" pitchFamily="49" charset="0"/>
                <a:ea typeface="Source Code Pro" panose="020B0509030403020204" pitchFamily="49" charset="0"/>
              </a:rPr>
              <a:t>ADD</a:t>
            </a:r>
            <a:r>
              <a:rPr lang="fr-CH" dirty="0"/>
              <a:t> et </a:t>
            </a:r>
            <a:r>
              <a:rPr lang="fr-CH" b="1" dirty="0">
                <a:latin typeface="Source Code Pro" panose="020B0509030403020204" pitchFamily="49" charset="0"/>
                <a:ea typeface="Source Code Pro" panose="020B0509030403020204" pitchFamily="49" charset="0"/>
              </a:rPr>
              <a:t>SUB</a:t>
            </a:r>
          </a:p>
          <a:p>
            <a:pPr marL="0" indent="0">
              <a:lnSpc>
                <a:spcPct val="125000"/>
              </a:lnSpc>
              <a:buNone/>
            </a:pPr>
            <a:r>
              <a:rPr lang="fr-CH" dirty="0"/>
              <a:t>Structures conditionnelles</a:t>
            </a:r>
          </a:p>
          <a:p>
            <a:pPr marL="0" indent="0">
              <a:lnSpc>
                <a:spcPct val="125000"/>
              </a:lnSpc>
              <a:buNone/>
            </a:pPr>
            <a:r>
              <a:rPr lang="fr-CH" dirty="0"/>
              <a:t>Structures itératives</a:t>
            </a:r>
          </a:p>
          <a:p>
            <a:pPr marL="0" indent="0">
              <a:lnSpc>
                <a:spcPct val="125000"/>
              </a:lnSpc>
              <a:buNone/>
            </a:pPr>
            <a:r>
              <a:rPr lang="fr-CH" dirty="0"/>
              <a:t>Appel de fonctions</a:t>
            </a:r>
          </a:p>
          <a:p>
            <a:pPr marL="0" indent="0">
              <a:lnSpc>
                <a:spcPct val="125000"/>
              </a:lnSpc>
              <a:buNone/>
            </a:pPr>
            <a:r>
              <a:rPr lang="fr-CH" dirty="0"/>
              <a:t>Petits détails …</a:t>
            </a:r>
          </a:p>
        </p:txBody>
      </p:sp>
    </p:spTree>
    <p:extLst>
      <p:ext uri="{BB962C8B-B14F-4D97-AF65-F5344CB8AC3E}">
        <p14:creationId xmlns:p14="http://schemas.microsoft.com/office/powerpoint/2010/main" val="119914506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ED06443-1C39-6E04-DFA1-7382CA99D95E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rgbClr val="D6E8D5"/>
          </a:solidFill>
        </p:spPr>
        <p:txBody>
          <a:bodyPr/>
          <a:lstStyle/>
          <a:p>
            <a:r>
              <a:rPr lang="fr-CH" dirty="0"/>
              <a:t>« Calcul mental »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DEC3DC1-7075-824A-451E-E294F992313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fr-CH" sz="1600" b="1" dirty="0"/>
          </a:p>
          <a:p>
            <a:pPr marL="0" indent="0">
              <a:buNone/>
            </a:pPr>
            <a:r>
              <a:rPr lang="fr-CH" sz="3200" b="1" dirty="0"/>
              <a:t>Calculer résultats dans </a:t>
            </a:r>
            <a:r>
              <a:rPr lang="fr-CH" sz="3200" b="1" dirty="0" err="1"/>
              <a:t>ℕ</a:t>
            </a:r>
            <a:endParaRPr lang="fr-CH" sz="3200" b="1" dirty="0"/>
          </a:p>
          <a:p>
            <a:pPr marL="0" indent="0">
              <a:buNone/>
            </a:pPr>
            <a:r>
              <a:rPr lang="fr-CH" sz="3200" b="1" dirty="0"/>
              <a:t>Appliquer algorithme simple</a:t>
            </a:r>
          </a:p>
          <a:p>
            <a:pPr marL="0" indent="0">
              <a:buNone/>
            </a:pPr>
            <a:endParaRPr lang="fr-CH" sz="3200" b="1" dirty="0"/>
          </a:p>
          <a:p>
            <a:pPr marL="0" indent="0">
              <a:buNone/>
            </a:pPr>
            <a:endParaRPr lang="fr-CH" sz="3200" b="1" dirty="0"/>
          </a:p>
          <a:p>
            <a:pPr marL="0" indent="0">
              <a:buNone/>
            </a:pPr>
            <a:endParaRPr lang="fr-CH" sz="3200" b="1" dirty="0"/>
          </a:p>
          <a:p>
            <a:pPr marL="0" indent="0">
              <a:buNone/>
            </a:pPr>
            <a:endParaRPr lang="fr-CH" sz="1600" b="1" dirty="0"/>
          </a:p>
          <a:p>
            <a:pPr marL="0" indent="0" algn="ctr">
              <a:buNone/>
            </a:pPr>
            <a:r>
              <a:rPr lang="fr-CH" sz="3200" b="1" dirty="0">
                <a:solidFill>
                  <a:srgbClr val="C00000"/>
                </a:solidFill>
              </a:rPr>
              <a:t>Limite adressage ?</a:t>
            </a:r>
          </a:p>
          <a:p>
            <a:pPr marL="0" indent="0">
              <a:buNone/>
            </a:pPr>
            <a:endParaRPr lang="fr-CH" sz="3200" b="1" dirty="0"/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105891C9-5FC4-7A65-4D55-A4382DCAC276}"/>
              </a:ext>
            </a:extLst>
          </p:cNvPr>
          <p:cNvSpPr txBox="1"/>
          <p:nvPr/>
        </p:nvSpPr>
        <p:spPr>
          <a:xfrm>
            <a:off x="471487" y="2812142"/>
            <a:ext cx="591502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H" sz="4800" b="1" i="1" dirty="0">
                <a:latin typeface="Century Gothic" panose="020B0502020202020204" pitchFamily="34" charset="0"/>
              </a:rPr>
              <a:t>opérandes ⇒ 4 bits</a:t>
            </a:r>
          </a:p>
        </p:txBody>
      </p:sp>
    </p:spTree>
    <p:extLst>
      <p:ext uri="{BB962C8B-B14F-4D97-AF65-F5344CB8AC3E}">
        <p14:creationId xmlns:p14="http://schemas.microsoft.com/office/powerpoint/2010/main" val="226532003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6558AD9-4FEE-22A4-2E5C-DF51FB5523C8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rgbClr val="D6E8D5"/>
          </a:solidFill>
        </p:spPr>
        <p:txBody>
          <a:bodyPr/>
          <a:lstStyle/>
          <a:p>
            <a:r>
              <a:rPr lang="fr-CH" dirty="0"/>
              <a:t>Manipuler des données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CE12D122-8C8A-D942-D895-AB8C6837EF1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fr-CH" dirty="0"/>
              <a:t>Affecter une valeur arbitraire</a:t>
            </a:r>
          </a:p>
          <a:p>
            <a:pPr marL="0" indent="0">
              <a:buNone/>
            </a:pPr>
            <a:r>
              <a:rPr lang="fr-CH" dirty="0"/>
              <a:t>	</a:t>
            </a:r>
            <a:r>
              <a:rPr lang="fr-CH" sz="3600" b="1" dirty="0">
                <a:latin typeface="Source Code Pro" panose="020B0509030403020204" pitchFamily="49" charset="0"/>
                <a:ea typeface="Source Code Pro" panose="020B0509030403020204" pitchFamily="49" charset="0"/>
              </a:rPr>
              <a:t>LDK</a:t>
            </a:r>
            <a:r>
              <a:rPr lang="fr-CH" sz="3600" i="1" dirty="0">
                <a:latin typeface="Source Code Pro" panose="020B0509030403020204" pitchFamily="49" charset="0"/>
                <a:ea typeface="Source Code Pro" panose="020B0509030403020204" pitchFamily="49" charset="0"/>
              </a:rPr>
              <a:t> value</a:t>
            </a:r>
          </a:p>
          <a:p>
            <a:pPr marL="0" indent="0">
              <a:buNone/>
            </a:pPr>
            <a:endParaRPr lang="fr-CH" dirty="0"/>
          </a:p>
          <a:p>
            <a:pPr marL="0" indent="0">
              <a:buNone/>
            </a:pPr>
            <a:r>
              <a:rPr lang="fr-CH" dirty="0"/>
              <a:t>Récupérer une valeur en mémoire</a:t>
            </a:r>
          </a:p>
          <a:p>
            <a:pPr marL="0" indent="0">
              <a:buNone/>
            </a:pPr>
            <a:r>
              <a:rPr lang="fr-CH" dirty="0"/>
              <a:t>	</a:t>
            </a:r>
            <a:r>
              <a:rPr lang="fr-CH" sz="3600" b="1" dirty="0">
                <a:latin typeface="Source Code Pro" panose="020B0509030403020204" pitchFamily="49" charset="0"/>
                <a:ea typeface="Source Code Pro" panose="020B0509030403020204" pitchFamily="49" charset="0"/>
              </a:rPr>
              <a:t>LDA</a:t>
            </a:r>
            <a:r>
              <a:rPr lang="fr-CH" sz="3600" i="1" dirty="0">
                <a:latin typeface="Source Code Pro" panose="020B0509030403020204" pitchFamily="49" charset="0"/>
                <a:ea typeface="Source Code Pro" panose="020B0509030403020204" pitchFamily="49" charset="0"/>
              </a:rPr>
              <a:t> </a:t>
            </a:r>
            <a:r>
              <a:rPr lang="fr-CH" sz="3600" i="1" dirty="0" err="1">
                <a:latin typeface="Source Code Pro" panose="020B0509030403020204" pitchFamily="49" charset="0"/>
                <a:ea typeface="Source Code Pro" panose="020B0509030403020204" pitchFamily="49" charset="0"/>
              </a:rPr>
              <a:t>addr</a:t>
            </a:r>
            <a:endParaRPr lang="fr-CH" sz="3600" i="1" dirty="0">
              <a:latin typeface="Source Code Pro" panose="020B0509030403020204" pitchFamily="49" charset="0"/>
              <a:ea typeface="Source Code Pro" panose="020B0509030403020204" pitchFamily="49" charset="0"/>
            </a:endParaRPr>
          </a:p>
          <a:p>
            <a:pPr marL="0" indent="0">
              <a:buNone/>
            </a:pPr>
            <a:endParaRPr lang="fr-CH" dirty="0"/>
          </a:p>
          <a:p>
            <a:pPr marL="0" indent="0">
              <a:buNone/>
            </a:pPr>
            <a:r>
              <a:rPr lang="fr-CH" dirty="0"/>
              <a:t>Stocker une valeur en mémoire</a:t>
            </a:r>
          </a:p>
          <a:p>
            <a:pPr marL="0" indent="0">
              <a:buNone/>
            </a:pPr>
            <a:r>
              <a:rPr lang="fr-CH" dirty="0"/>
              <a:t>	</a:t>
            </a:r>
            <a:r>
              <a:rPr lang="fr-CH" sz="3600" b="1" dirty="0">
                <a:latin typeface="Source Code Pro" panose="020B0509030403020204" pitchFamily="49" charset="0"/>
                <a:ea typeface="Source Code Pro" panose="020B0509030403020204" pitchFamily="49" charset="0"/>
              </a:rPr>
              <a:t>STA</a:t>
            </a:r>
            <a:r>
              <a:rPr lang="fr-CH" sz="3600" i="1" dirty="0">
                <a:latin typeface="Source Code Pro" panose="020B0509030403020204" pitchFamily="49" charset="0"/>
                <a:ea typeface="Source Code Pro" panose="020B0509030403020204" pitchFamily="49" charset="0"/>
              </a:rPr>
              <a:t> </a:t>
            </a:r>
            <a:r>
              <a:rPr lang="fr-CH" sz="3600" i="1" dirty="0" err="1">
                <a:latin typeface="Source Code Pro" panose="020B0509030403020204" pitchFamily="49" charset="0"/>
                <a:ea typeface="Source Code Pro" panose="020B0509030403020204" pitchFamily="49" charset="0"/>
              </a:rPr>
              <a:t>addr</a:t>
            </a:r>
            <a:endParaRPr lang="fr-CH" sz="3600" i="1" dirty="0">
              <a:latin typeface="Source Code Pro" panose="020B0509030403020204" pitchFamily="49" charset="0"/>
              <a:ea typeface="Source Code Pro" panose="020B0509030403020204" pitchFamily="49" charset="0"/>
            </a:endParaRPr>
          </a:p>
          <a:p>
            <a:pPr marL="0" indent="0">
              <a:buNone/>
            </a:pPr>
            <a:endParaRPr lang="fr-CH" dirty="0"/>
          </a:p>
        </p:txBody>
      </p:sp>
    </p:spTree>
    <p:extLst>
      <p:ext uri="{BB962C8B-B14F-4D97-AF65-F5344CB8AC3E}">
        <p14:creationId xmlns:p14="http://schemas.microsoft.com/office/powerpoint/2010/main" val="127173596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Espace réservé du contenu 23" descr="Une image contenant texte, capture d’écran, Police, logo&#10;&#10;Description générée automatiquement">
            <a:extLst>
              <a:ext uri="{FF2B5EF4-FFF2-40B4-BE49-F238E27FC236}">
                <a16:creationId xmlns:a16="http://schemas.microsoft.com/office/drawing/2014/main" id="{8C1CF11F-1890-88E5-F43E-B68B374234E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803543" y="726832"/>
            <a:ext cx="3582969" cy="3948113"/>
          </a:xfr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8AFA5102-9E91-2816-4467-B667D639AE2C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rgbClr val="D6E8D5"/>
          </a:solidFill>
        </p:spPr>
        <p:txBody>
          <a:bodyPr/>
          <a:lstStyle/>
          <a:p>
            <a:r>
              <a:rPr lang="fr-CH" dirty="0"/>
              <a:t>Structures conditionnelles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E2E62DCF-4616-8ECA-5957-4F21B069085A}"/>
              </a:ext>
            </a:extLst>
          </p:cNvPr>
          <p:cNvSpPr txBox="1"/>
          <p:nvPr/>
        </p:nvSpPr>
        <p:spPr>
          <a:xfrm>
            <a:off x="471488" y="870330"/>
            <a:ext cx="231345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58775" indent="-358775"/>
            <a:r>
              <a:rPr lang="fr-CH" dirty="0">
                <a:latin typeface="Century Gothic" panose="020B0502020202020204" pitchFamily="34" charset="0"/>
              </a:rPr>
              <a:t>Z : 	résultat ALU ?</a:t>
            </a:r>
          </a:p>
          <a:p>
            <a:pPr marL="358775" indent="-358775"/>
            <a:r>
              <a:rPr lang="fr-CH" dirty="0">
                <a:latin typeface="Century Gothic" panose="020B0502020202020204" pitchFamily="34" charset="0"/>
              </a:rPr>
              <a:t>	</a:t>
            </a:r>
            <a:r>
              <a:rPr lang="fr-CH" strike="sngStrike" dirty="0">
                <a:latin typeface="Century Gothic" panose="020B0502020202020204" pitchFamily="34" charset="0"/>
              </a:rPr>
              <a:t>valeur registre ?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3C864139-BFAA-65BE-29B7-436343641392}"/>
              </a:ext>
            </a:extLst>
          </p:cNvPr>
          <p:cNvSpPr txBox="1"/>
          <p:nvPr/>
        </p:nvSpPr>
        <p:spPr>
          <a:xfrm>
            <a:off x="471487" y="2571750"/>
            <a:ext cx="20217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58775" indent="-358775"/>
            <a:r>
              <a:rPr lang="fr-CH" dirty="0">
                <a:latin typeface="Century Gothic" panose="020B0502020202020204" pitchFamily="34" charset="0"/>
              </a:rPr>
              <a:t>C : 	retenue ALU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947F14A2-62A5-214F-891A-57859784CBC2}"/>
              </a:ext>
            </a:extLst>
          </p:cNvPr>
          <p:cNvSpPr txBox="1"/>
          <p:nvPr/>
        </p:nvSpPr>
        <p:spPr>
          <a:xfrm>
            <a:off x="471487" y="1390703"/>
            <a:ext cx="212590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58775" indent="-358775"/>
            <a:r>
              <a:rPr lang="fr-CH" sz="3600" b="1" dirty="0">
                <a:latin typeface="Source Code Pro" panose="020B0509030403020204" pitchFamily="49" charset="0"/>
                <a:ea typeface="Source Code Pro" panose="020B0509030403020204" pitchFamily="49" charset="0"/>
              </a:rPr>
              <a:t>BRZ </a:t>
            </a:r>
            <a:r>
              <a:rPr lang="fr-CH" sz="3600" i="1" dirty="0">
                <a:latin typeface="Source Code Pro" panose="020B0509030403020204" pitchFamily="49" charset="0"/>
                <a:ea typeface="Source Code Pro" panose="020B0509030403020204" pitchFamily="49" charset="0"/>
              </a:rPr>
              <a:t>rel</a:t>
            </a:r>
            <a:endParaRPr lang="fr-CH" sz="3600" i="1" strike="sngStrike" dirty="0">
              <a:latin typeface="Source Code Pro" panose="020B0509030403020204" pitchFamily="49" charset="0"/>
              <a:ea typeface="Source Code Pro" panose="020B0509030403020204" pitchFamily="49" charset="0"/>
            </a:endParaRP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6875F79D-60D0-7129-1CDF-F823F9671603}"/>
              </a:ext>
            </a:extLst>
          </p:cNvPr>
          <p:cNvSpPr txBox="1"/>
          <p:nvPr/>
        </p:nvSpPr>
        <p:spPr>
          <a:xfrm>
            <a:off x="471488" y="2829467"/>
            <a:ext cx="21259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58775" indent="-358775"/>
            <a:r>
              <a:rPr lang="fr-CH" sz="3600" b="1" dirty="0">
                <a:latin typeface="Source Code Pro" panose="020B0509030403020204" pitchFamily="49" charset="0"/>
                <a:ea typeface="Source Code Pro" panose="020B0509030403020204" pitchFamily="49" charset="0"/>
              </a:rPr>
              <a:t>BRC </a:t>
            </a:r>
            <a:r>
              <a:rPr lang="fr-CH" sz="3600" i="1" dirty="0">
                <a:latin typeface="Source Code Pro" panose="020B0509030403020204" pitchFamily="49" charset="0"/>
                <a:ea typeface="Source Code Pro" panose="020B0509030403020204" pitchFamily="49" charset="0"/>
              </a:rPr>
              <a:t>rel</a:t>
            </a:r>
            <a:endParaRPr lang="fr-CH" sz="3600" i="1" strike="sngStrike" dirty="0">
              <a:latin typeface="Source Code Pro" panose="020B0509030403020204" pitchFamily="49" charset="0"/>
              <a:ea typeface="Source Code Pro" panose="020B0509030403020204" pitchFamily="49" charset="0"/>
            </a:endParaRP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1E11FC4B-9FBC-B144-BD96-6BDF39449089}"/>
              </a:ext>
            </a:extLst>
          </p:cNvPr>
          <p:cNvSpPr txBox="1"/>
          <p:nvPr/>
        </p:nvSpPr>
        <p:spPr>
          <a:xfrm>
            <a:off x="471488" y="4425086"/>
            <a:ext cx="591502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fr-CH" sz="3200" b="1" dirty="0">
                <a:solidFill>
                  <a:srgbClr val="C00000"/>
                </a:solidFill>
                <a:latin typeface="Century Gothic" panose="020B0502020202020204" pitchFamily="34" charset="0"/>
              </a:rPr>
              <a:t>Adressage relatif / </a:t>
            </a:r>
            <a:r>
              <a:rPr lang="fr-CH" sz="3200" i="1" dirty="0">
                <a:solidFill>
                  <a:srgbClr val="C00000"/>
                </a:solidFill>
                <a:latin typeface="Century Gothic" panose="020B0502020202020204" pitchFamily="34" charset="0"/>
              </a:rPr>
              <a:t>direct</a:t>
            </a:r>
            <a:r>
              <a:rPr lang="fr-CH" sz="3200" b="1" dirty="0">
                <a:solidFill>
                  <a:srgbClr val="C00000"/>
                </a:solidFill>
                <a:latin typeface="Century Gothic" panose="020B0502020202020204" pitchFamily="34" charset="0"/>
              </a:rPr>
              <a:t> ?</a:t>
            </a: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8EC4F04E-E90A-EEB6-2F3D-B6E48DC19437}"/>
              </a:ext>
            </a:extLst>
          </p:cNvPr>
          <p:cNvSpPr txBox="1"/>
          <p:nvPr/>
        </p:nvSpPr>
        <p:spPr>
          <a:xfrm>
            <a:off x="4453939" y="2239223"/>
            <a:ext cx="177324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58775" indent="-358775"/>
            <a:r>
              <a:rPr lang="fr-CH" dirty="0">
                <a:latin typeface="Century Gothic" panose="020B0502020202020204" pitchFamily="34" charset="0"/>
              </a:rPr>
              <a:t>Saut</a:t>
            </a:r>
          </a:p>
          <a:p>
            <a:pPr marL="358775" indent="-358775"/>
            <a:r>
              <a:rPr lang="fr-CH" dirty="0">
                <a:latin typeface="Century Gothic" panose="020B0502020202020204" pitchFamily="34" charset="0"/>
              </a:rPr>
              <a:t>inconditionnel</a:t>
            </a:r>
          </a:p>
          <a:p>
            <a:pPr marL="358775" indent="-358775"/>
            <a:r>
              <a:rPr lang="fr-CH" dirty="0">
                <a:latin typeface="Century Gothic" panose="020B0502020202020204" pitchFamily="34" charset="0"/>
              </a:rPr>
              <a:t>en avant</a:t>
            </a: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72FD84CE-4104-2E4D-15A8-21F1C9D6EE65}"/>
              </a:ext>
            </a:extLst>
          </p:cNvPr>
          <p:cNvSpPr txBox="1"/>
          <p:nvPr/>
        </p:nvSpPr>
        <p:spPr>
          <a:xfrm>
            <a:off x="4036501" y="3111643"/>
            <a:ext cx="21906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58775" indent="-358775" algn="r"/>
            <a:r>
              <a:rPr lang="fr-CH" sz="3600" b="1" dirty="0">
                <a:latin typeface="Source Code Pro" panose="020B0509030403020204" pitchFamily="49" charset="0"/>
                <a:ea typeface="Source Code Pro" panose="020B0509030403020204" pitchFamily="49" charset="0"/>
              </a:rPr>
              <a:t>JMD</a:t>
            </a:r>
            <a:r>
              <a:rPr lang="fr-CH" sz="3600" b="1" i="1" dirty="0">
                <a:latin typeface="Source Code Pro" panose="020B0509030403020204" pitchFamily="49" charset="0"/>
                <a:ea typeface="Source Code Pro" panose="020B0509030403020204" pitchFamily="49" charset="0"/>
              </a:rPr>
              <a:t> </a:t>
            </a:r>
            <a:r>
              <a:rPr lang="fr-CH" sz="3600" i="1" dirty="0">
                <a:latin typeface="Source Code Pro" panose="020B0509030403020204" pitchFamily="49" charset="0"/>
                <a:ea typeface="Source Code Pro" panose="020B0509030403020204" pitchFamily="49" charset="0"/>
              </a:rPr>
              <a:t>rel</a:t>
            </a:r>
            <a:endParaRPr lang="fr-CH" sz="3600" b="1" strike="sngStrike" dirty="0">
              <a:latin typeface="Source Code Pro" panose="020B0509030403020204" pitchFamily="49" charset="0"/>
              <a:ea typeface="Source Code Pro" panose="020B050903040302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420053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6C148BD-A4E4-2602-CCBC-03879B6680C0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rgbClr val="D6E8D5"/>
          </a:solidFill>
        </p:spPr>
        <p:txBody>
          <a:bodyPr/>
          <a:lstStyle/>
          <a:p>
            <a:r>
              <a:rPr lang="fr-CH" dirty="0"/>
              <a:t>Structures itératives</a:t>
            </a:r>
          </a:p>
        </p:txBody>
      </p:sp>
      <p:pic>
        <p:nvPicPr>
          <p:cNvPr id="5" name="Espace réservé du contenu 4" descr="Une image contenant texte, Police, capture d’écran, logo&#10;&#10;Description générée automatiquement">
            <a:extLst>
              <a:ext uri="{FF2B5EF4-FFF2-40B4-BE49-F238E27FC236}">
                <a16:creationId xmlns:a16="http://schemas.microsoft.com/office/drawing/2014/main" id="{19634BDF-B3B4-663B-40BA-CDAFB1F2CC2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300412" y="849549"/>
            <a:ext cx="3086100" cy="3886200"/>
          </a:xfrm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7BC898EF-D9CB-37BD-58B8-3BAFED33B593}"/>
              </a:ext>
            </a:extLst>
          </p:cNvPr>
          <p:cNvSpPr txBox="1"/>
          <p:nvPr/>
        </p:nvSpPr>
        <p:spPr>
          <a:xfrm>
            <a:off x="1527169" y="3028950"/>
            <a:ext cx="177324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58775" indent="-358775" algn="r"/>
            <a:r>
              <a:rPr lang="fr-CH" dirty="0">
                <a:latin typeface="Century Gothic" panose="020B0502020202020204" pitchFamily="34" charset="0"/>
              </a:rPr>
              <a:t>Saut</a:t>
            </a:r>
          </a:p>
          <a:p>
            <a:pPr marL="358775" indent="-358775" algn="r"/>
            <a:r>
              <a:rPr lang="fr-CH" dirty="0">
                <a:latin typeface="Century Gothic" panose="020B0502020202020204" pitchFamily="34" charset="0"/>
              </a:rPr>
              <a:t>inconditionnel</a:t>
            </a:r>
          </a:p>
          <a:p>
            <a:pPr marL="358775" indent="-358775" algn="r"/>
            <a:r>
              <a:rPr lang="fr-CH" dirty="0">
                <a:latin typeface="Century Gothic" panose="020B0502020202020204" pitchFamily="34" charset="0"/>
              </a:rPr>
              <a:t>en arrière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7675AC48-72C6-CA0E-ECDA-79B4EC89F2E3}"/>
              </a:ext>
            </a:extLst>
          </p:cNvPr>
          <p:cNvSpPr txBox="1"/>
          <p:nvPr/>
        </p:nvSpPr>
        <p:spPr>
          <a:xfrm>
            <a:off x="1174509" y="2190063"/>
            <a:ext cx="21259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58775" indent="-358775" algn="r"/>
            <a:r>
              <a:rPr lang="fr-CH" sz="3600" b="1" dirty="0">
                <a:latin typeface="Source Code Pro" panose="020B0509030403020204" pitchFamily="49" charset="0"/>
                <a:ea typeface="Source Code Pro" panose="020B0509030403020204" pitchFamily="49" charset="0"/>
              </a:rPr>
              <a:t>JMU</a:t>
            </a:r>
            <a:r>
              <a:rPr lang="fr-CH" sz="3600" i="1" dirty="0">
                <a:latin typeface="Source Code Pro" panose="020B0509030403020204" pitchFamily="49" charset="0"/>
                <a:ea typeface="Source Code Pro" panose="020B0509030403020204" pitchFamily="49" charset="0"/>
              </a:rPr>
              <a:t> rel</a:t>
            </a:r>
            <a:endParaRPr lang="fr-CH" sz="3600" i="1" strike="sngStrike" dirty="0">
              <a:latin typeface="Source Code Pro" panose="020B0509030403020204" pitchFamily="49" charset="0"/>
              <a:ea typeface="Source Code Pro" panose="020B050903040302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1548523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Thème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4522</TotalTime>
  <Words>1803</Words>
  <Application>Microsoft Macintosh PowerPoint</Application>
  <PresentationFormat>Personnalisé</PresentationFormat>
  <Paragraphs>506</Paragraphs>
  <Slides>38</Slides>
  <Notes>10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38</vt:i4>
      </vt:variant>
    </vt:vector>
  </HeadingPairs>
  <TitlesOfParts>
    <vt:vector size="43" baseType="lpstr">
      <vt:lpstr>Batang</vt:lpstr>
      <vt:lpstr>Arial</vt:lpstr>
      <vt:lpstr>Century Gothic</vt:lpstr>
      <vt:lpstr>Source Code Pro</vt:lpstr>
      <vt:lpstr>Thème Office</vt:lpstr>
      <vt:lpstr>µ-processeur 4 bits didactique</vt:lpstr>
      <vt:lpstr>Histoire personnelle ∼1980 </vt:lpstr>
      <vt:lpstr>Niveaux d’abstraction</vt:lpstr>
      <vt:lpstr>Fossé sémantique</vt:lpstr>
      <vt:lpstr>Langage </vt:lpstr>
      <vt:lpstr>« Calcul mental »</vt:lpstr>
      <vt:lpstr>Manipuler des données</vt:lpstr>
      <vt:lpstr>Structures conditionnelles</vt:lpstr>
      <vt:lpstr>Structures itératives</vt:lpstr>
      <vt:lpstr>Appels de fonction</vt:lpstr>
      <vt:lpstr>Petits détails …</vt:lpstr>
      <vt:lpstr>µ architecture</vt:lpstr>
      <vt:lpstr>Choix Harvard</vt:lpstr>
      <vt:lpstr>Architecture Harvard</vt:lpstr>
      <vt:lpstr>x_Instruction Set Computer</vt:lpstr>
      <vt:lpstr>Choix RISC</vt:lpstr>
      <vt:lpstr>ISA</vt:lpstr>
      <vt:lpstr>Chemin de données</vt:lpstr>
      <vt:lpstr>Chemin de données</vt:lpstr>
      <vt:lpstr>Chemin de données</vt:lpstr>
      <vt:lpstr>Chemin de données</vt:lpstr>
      <vt:lpstr>Chemin de données</vt:lpstr>
      <vt:lpstr>Chemin de données</vt:lpstr>
      <vt:lpstr>Chemin de données</vt:lpstr>
      <vt:lpstr>Chemin de données</vt:lpstr>
      <vt:lpstr>Chemin de données</vt:lpstr>
      <vt:lpstr>ISA➜ µ architecture</vt:lpstr>
      <vt:lpstr>RAM ➜ « registres »</vt:lpstr>
      <vt:lpstr>Avec pipeline</vt:lpstr>
      <vt:lpstr>Circuit logique</vt:lpstr>
      <vt:lpstr>Addition</vt:lpstr>
      <vt:lpstr>Multiplication</vt:lpstr>
      <vt:lpstr>Fibonacci Fn</vt:lpstr>
      <vt:lpstr>CPU</vt:lpstr>
      <vt:lpstr>Autres ressources</vt:lpstr>
      <vt:lpstr>Améliorations</vt:lpstr>
      <vt:lpstr>Conclusion</vt:lpstr>
      <vt:lpstr>Bibliographie très succincte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Cyrille Mathieu Ton</dc:creator>
  <cp:lastModifiedBy>Cyrille Mathieu Ton</cp:lastModifiedBy>
  <cp:revision>61</cp:revision>
  <dcterms:created xsi:type="dcterms:W3CDTF">2024-04-30T12:12:32Z</dcterms:created>
  <dcterms:modified xsi:type="dcterms:W3CDTF">2024-05-04T10:34:58Z</dcterms:modified>
</cp:coreProperties>
</file>